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8" r:id="rId4"/>
    <p:sldId id="279" r:id="rId5"/>
    <p:sldId id="257" r:id="rId6"/>
    <p:sldId id="272" r:id="rId7"/>
    <p:sldId id="258" r:id="rId8"/>
    <p:sldId id="259" r:id="rId9"/>
    <p:sldId id="261" r:id="rId10"/>
    <p:sldId id="263" r:id="rId11"/>
    <p:sldId id="281" r:id="rId12"/>
    <p:sldId id="264" r:id="rId13"/>
    <p:sldId id="266" r:id="rId14"/>
    <p:sldId id="269" r:id="rId15"/>
    <p:sldId id="276" r:id="rId16"/>
    <p:sldId id="280" r:id="rId17"/>
    <p:sldId id="277"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110" d="100"/>
          <a:sy n="110" d="100"/>
        </p:scale>
        <p:origin x="-16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022F30A-37C4-4330-A69F-E71539B3A7C8}" type="datetimeFigureOut">
              <a:rPr lang="de-DE" smtClean="0"/>
              <a:t>06.03.2013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400864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022F30A-37C4-4330-A69F-E71539B3A7C8}" type="datetimeFigureOut">
              <a:rPr lang="de-DE" smtClean="0"/>
              <a:t>06.03.2013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266395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022F30A-37C4-4330-A69F-E71539B3A7C8}" type="datetimeFigureOut">
              <a:rPr lang="de-DE" smtClean="0"/>
              <a:t>06.03.2013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374637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022F30A-37C4-4330-A69F-E71539B3A7C8}" type="datetimeFigureOut">
              <a:rPr lang="de-DE" smtClean="0"/>
              <a:t>06.03.2013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1830804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022F30A-37C4-4330-A69F-E71539B3A7C8}" type="datetimeFigureOut">
              <a:rPr lang="de-DE" smtClean="0"/>
              <a:t>06.03.2013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326396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022F30A-37C4-4330-A69F-E71539B3A7C8}" type="datetimeFigureOut">
              <a:rPr lang="de-DE" smtClean="0"/>
              <a:t>06.03.2013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141324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022F30A-37C4-4330-A69F-E71539B3A7C8}" type="datetimeFigureOut">
              <a:rPr lang="de-DE" smtClean="0"/>
              <a:t>06.03.2013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355788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022F30A-37C4-4330-A69F-E71539B3A7C8}" type="datetimeFigureOut">
              <a:rPr lang="de-DE" smtClean="0"/>
              <a:t>06.03.2013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273064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022F30A-37C4-4330-A69F-E71539B3A7C8}" type="datetimeFigureOut">
              <a:rPr lang="de-DE" smtClean="0"/>
              <a:t>06.03.2013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3213307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022F30A-37C4-4330-A69F-E71539B3A7C8}" type="datetimeFigureOut">
              <a:rPr lang="de-DE" smtClean="0"/>
              <a:t>06.03.2013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114992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022F30A-37C4-4330-A69F-E71539B3A7C8}" type="datetimeFigureOut">
              <a:rPr lang="de-DE" smtClean="0"/>
              <a:t>06.03.2013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C6FC927-B53F-498B-BDA0-77C3535F534C}" type="slidenum">
              <a:rPr lang="de-DE" smtClean="0"/>
              <a:t>‹Nr.›</a:t>
            </a:fld>
            <a:endParaRPr lang="de-DE"/>
          </a:p>
        </p:txBody>
      </p:sp>
    </p:spTree>
    <p:extLst>
      <p:ext uri="{BB962C8B-B14F-4D97-AF65-F5344CB8AC3E}">
        <p14:creationId xmlns:p14="http://schemas.microsoft.com/office/powerpoint/2010/main" val="428094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2F30A-37C4-4330-A69F-E71539B3A7C8}" type="datetimeFigureOut">
              <a:rPr lang="de-DE" smtClean="0"/>
              <a:t>06.03.2013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FC927-B53F-498B-BDA0-77C3535F534C}" type="slidenum">
              <a:rPr lang="de-DE" smtClean="0"/>
              <a:t>‹Nr.›</a:t>
            </a:fld>
            <a:endParaRPr lang="de-DE"/>
          </a:p>
        </p:txBody>
      </p:sp>
    </p:spTree>
    <p:extLst>
      <p:ext uri="{BB962C8B-B14F-4D97-AF65-F5344CB8AC3E}">
        <p14:creationId xmlns:p14="http://schemas.microsoft.com/office/powerpoint/2010/main" val="59609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de.wikipedia.org/wiki/Vorbild"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404664"/>
            <a:ext cx="7772400" cy="6048672"/>
          </a:xfrm>
        </p:spPr>
        <p:txBody>
          <a:bodyPr>
            <a:normAutofit/>
          </a:bodyPr>
          <a:lstStyle/>
          <a:p>
            <a:r>
              <a:rPr lang="de-DE" dirty="0" smtClean="0"/>
              <a:t>Nachtragsmanagement</a:t>
            </a:r>
            <a:br>
              <a:rPr lang="de-DE" dirty="0" smtClean="0"/>
            </a:br>
            <a:r>
              <a:rPr lang="de-DE" sz="3600" dirty="0" smtClean="0"/>
              <a:t>für Architekten</a:t>
            </a:r>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sz="3200" dirty="0" smtClean="0"/>
              <a:t>Juristische Planungsbegleitung</a:t>
            </a:r>
            <a:br>
              <a:rPr lang="de-DE" sz="3200" dirty="0" smtClean="0"/>
            </a:br>
            <a:r>
              <a:rPr lang="de-DE" sz="3200" dirty="0" smtClean="0"/>
              <a:t>Struktur, Aufgaben, Werkzeuge</a:t>
            </a:r>
            <a:br>
              <a:rPr lang="de-DE" sz="3200" dirty="0" smtClean="0"/>
            </a:br>
            <a:r>
              <a:rPr lang="de-DE" dirty="0" smtClean="0"/>
              <a:t/>
            </a:r>
            <a:br>
              <a:rPr lang="de-DE" dirty="0" smtClean="0"/>
            </a:br>
            <a:endParaRPr lang="de-DE" dirty="0"/>
          </a:p>
        </p:txBody>
      </p:sp>
      <p:sp>
        <p:nvSpPr>
          <p:cNvPr id="3" name="Untertitel 2"/>
          <p:cNvSpPr>
            <a:spLocks noGrp="1"/>
          </p:cNvSpPr>
          <p:nvPr>
            <p:ph type="subTitle" idx="1"/>
          </p:nvPr>
        </p:nvSpPr>
        <p:spPr>
          <a:xfrm>
            <a:off x="1187624" y="3212976"/>
            <a:ext cx="6912768" cy="1296144"/>
          </a:xfrm>
        </p:spPr>
        <p:txBody>
          <a:bodyPr/>
          <a:lstStyle/>
          <a:p>
            <a:r>
              <a:rPr lang="de-DE" dirty="0"/>
              <a:t> </a:t>
            </a:r>
          </a:p>
          <a:p>
            <a:r>
              <a:rPr lang="de-DE" dirty="0"/>
              <a:t> </a:t>
            </a:r>
          </a:p>
          <a:p>
            <a:endParaRPr lang="de-DE" dirty="0"/>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2132856"/>
            <a:ext cx="2700000" cy="756000"/>
          </a:xfrm>
          <a:prstGeom prst="rect">
            <a:avLst/>
          </a:prstGeom>
          <a:noFill/>
          <a:ln>
            <a:noFill/>
          </a:ln>
        </p:spPr>
      </p:pic>
    </p:spTree>
    <p:extLst>
      <p:ext uri="{BB962C8B-B14F-4D97-AF65-F5344CB8AC3E}">
        <p14:creationId xmlns:p14="http://schemas.microsoft.com/office/powerpoint/2010/main" val="3102614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a:spLocks noGrp="1"/>
          </p:cNvSpPr>
          <p:nvPr>
            <p:ph idx="1"/>
          </p:nvPr>
        </p:nvSpPr>
        <p:spPr>
          <a:xfrm>
            <a:off x="457200" y="332656"/>
            <a:ext cx="5770984" cy="6228608"/>
          </a:xfrm>
        </p:spPr>
        <p:txBody>
          <a:bodyPr>
            <a:normAutofit/>
          </a:bodyPr>
          <a:lstStyle/>
          <a:p>
            <a:pPr marL="0" indent="0">
              <a:buNone/>
            </a:pPr>
            <a:endParaRPr lang="de-DE" sz="1900" dirty="0" smtClean="0"/>
          </a:p>
          <a:p>
            <a:pPr marL="450000" indent="-450000" algn="just"/>
            <a:endParaRPr lang="de-DE" sz="1800" dirty="0" smtClean="0"/>
          </a:p>
          <a:p>
            <a:pPr marL="0" indent="0" defTabSz="447675">
              <a:buNone/>
            </a:pPr>
            <a:endParaRPr lang="de-DE" sz="1800" dirty="0" smtClean="0"/>
          </a:p>
          <a:p>
            <a:pPr marL="0" indent="0" defTabSz="447675">
              <a:buNone/>
            </a:pPr>
            <a:r>
              <a:rPr lang="de-DE" sz="2000" dirty="0" smtClean="0"/>
              <a:t>IV.1	Grundsatz: Leistungsbildkonforme Vergütung</a:t>
            </a:r>
          </a:p>
          <a:p>
            <a:pPr marL="0" indent="0" defTabSz="447675">
              <a:buNone/>
            </a:pPr>
            <a:endParaRPr lang="de-DE" sz="1800" dirty="0" smtClean="0"/>
          </a:p>
          <a:p>
            <a:pPr marL="0" indent="0" defTabSz="447675">
              <a:buNone/>
            </a:pPr>
            <a:r>
              <a:rPr lang="de-DE" sz="1800" dirty="0" smtClean="0"/>
              <a:t>„</a:t>
            </a:r>
            <a:r>
              <a:rPr lang="de-DE" sz="1800" b="1" i="1" dirty="0"/>
              <a:t>Leistungen</a:t>
            </a:r>
            <a:r>
              <a:rPr lang="de-DE" sz="1800" i="1" dirty="0"/>
              <a:t>, die zur ordnungsgemäßen Erfüllung eines Auftrags im allgemeinen erforderlich sind, sind in Leistungsbildern erfasst. </a:t>
            </a:r>
            <a:r>
              <a:rPr lang="de-DE" sz="1800" b="1" i="1" dirty="0"/>
              <a:t>Andere Leistungen</a:t>
            </a:r>
            <a:r>
              <a:rPr lang="de-DE" sz="1800" i="1" dirty="0"/>
              <a:t>, die durch eine Änderung des Leistungsziels, des Leistungsumfangs, einer Änderung des </a:t>
            </a:r>
            <a:r>
              <a:rPr lang="de-DE" sz="1800" i="1" dirty="0" smtClean="0"/>
              <a:t>Leistungsablaufs </a:t>
            </a:r>
            <a:r>
              <a:rPr lang="de-DE" sz="1800" i="1" dirty="0"/>
              <a:t>oder anderer Anordnungen des Auftraggebers erforderlich werden, sind von den Leistungsbildern nicht erfasst und gesondert frei zu vereinbaren und zu vergüten</a:t>
            </a:r>
            <a:r>
              <a:rPr lang="de-DE" sz="1800" dirty="0"/>
              <a:t>.", § 3.2 </a:t>
            </a:r>
            <a:r>
              <a:rPr lang="de-DE" sz="1800" dirty="0" smtClean="0"/>
              <a:t>HOAI – das heißt:</a:t>
            </a:r>
          </a:p>
          <a:p>
            <a:pPr marL="0" indent="0" defTabSz="447675">
              <a:buNone/>
            </a:pPr>
            <a:endParaRPr lang="de-DE" sz="1800" dirty="0"/>
          </a:p>
          <a:p>
            <a:pPr marL="0" indent="0" defTabSz="447675">
              <a:buNone/>
            </a:pPr>
            <a:r>
              <a:rPr lang="de-DE" sz="1800" dirty="0" smtClean="0"/>
              <a:t>Mit der vertraglichen Vergütung wird nur die für den Planungserfolg </a:t>
            </a:r>
            <a:r>
              <a:rPr lang="de-DE" sz="1800" u="sng" dirty="0" smtClean="0"/>
              <a:t>notwendige Leistung</a:t>
            </a:r>
            <a:r>
              <a:rPr lang="de-DE" sz="1800" dirty="0" smtClean="0"/>
              <a:t> abgegolten.</a:t>
            </a:r>
          </a:p>
          <a:p>
            <a:pPr marL="0" indent="0" defTabSz="447675">
              <a:buNone/>
            </a:pPr>
            <a:endParaRPr lang="de-DE" sz="1800" dirty="0"/>
          </a:p>
          <a:p>
            <a:pPr marL="0" indent="0" defTabSz="447675">
              <a:buNone/>
            </a:pPr>
            <a:r>
              <a:rPr lang="de-DE" sz="1800" dirty="0" smtClean="0"/>
              <a:t>Mehrleistungen, welche der AG anordnet und welche nicht erfolgsnotwendig sind, verursachen ein zusätzliches Honorar.</a:t>
            </a:r>
          </a:p>
          <a:p>
            <a:pPr marL="0" indent="0" defTabSz="447675">
              <a:buNone/>
            </a:pPr>
            <a:endParaRPr lang="de-DE" sz="2000" dirty="0" smtClean="0"/>
          </a:p>
          <a:p>
            <a:pPr marL="0" indent="0" defTabSz="447675">
              <a:buNone/>
            </a:pPr>
            <a:endParaRPr lang="de-DE" sz="2000" dirty="0" smtClean="0"/>
          </a:p>
          <a:p>
            <a:pPr marL="0" indent="0" defTabSz="447675">
              <a:buNone/>
            </a:pPr>
            <a:endParaRPr lang="de-DE" sz="2000" dirty="0"/>
          </a:p>
          <a:p>
            <a:endParaRPr lang="de-DE" dirty="0" smtClean="0"/>
          </a:p>
          <a:p>
            <a:endParaRPr lang="de-DE" dirty="0"/>
          </a:p>
        </p:txBody>
      </p:sp>
      <p:pic>
        <p:nvPicPr>
          <p:cNvPr id="6"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
        <p:nvSpPr>
          <p:cNvPr id="3" name="Textfeld 2"/>
          <p:cNvSpPr txBox="1"/>
          <p:nvPr/>
        </p:nvSpPr>
        <p:spPr>
          <a:xfrm>
            <a:off x="395536" y="476672"/>
            <a:ext cx="4968552" cy="707886"/>
          </a:xfrm>
          <a:prstGeom prst="rect">
            <a:avLst/>
          </a:prstGeom>
          <a:noFill/>
        </p:spPr>
        <p:txBody>
          <a:bodyPr wrap="square" rtlCol="0">
            <a:spAutoFit/>
          </a:bodyPr>
          <a:lstStyle/>
          <a:p>
            <a:pPr marL="447675" indent="-447675">
              <a:tabLst>
                <a:tab pos="447675" algn="l"/>
              </a:tabLst>
            </a:pPr>
            <a:r>
              <a:rPr lang="de-DE" sz="2000" dirty="0" smtClean="0"/>
              <a:t>IV	Leistungen</a:t>
            </a:r>
            <a:r>
              <a:rPr lang="de-DE" sz="2000" dirty="0"/>
              <a:t>, § 3.2 </a:t>
            </a:r>
            <a:r>
              <a:rPr lang="de-DE" sz="2000" dirty="0" smtClean="0"/>
              <a:t>HOAI, und Leistungs-</a:t>
            </a:r>
            <a:r>
              <a:rPr lang="de-DE" sz="2000" dirty="0" err="1" smtClean="0"/>
              <a:t>änderungsanordnungen</a:t>
            </a:r>
            <a:endParaRPr lang="de-DE" sz="2000" dirty="0" smtClean="0"/>
          </a:p>
        </p:txBody>
      </p:sp>
    </p:spTree>
    <p:extLst>
      <p:ext uri="{BB962C8B-B14F-4D97-AF65-F5344CB8AC3E}">
        <p14:creationId xmlns:p14="http://schemas.microsoft.com/office/powerpoint/2010/main" val="710993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5482952" cy="5649491"/>
          </a:xfrm>
        </p:spPr>
        <p:txBody>
          <a:bodyPr/>
          <a:lstStyle/>
          <a:p>
            <a:pPr marL="0" indent="0" defTabSz="447675">
              <a:buNone/>
            </a:pPr>
            <a:r>
              <a:rPr lang="de-DE" sz="2000" dirty="0" smtClean="0"/>
              <a:t>Denkbare Anordnungen des AG:</a:t>
            </a:r>
          </a:p>
          <a:p>
            <a:pPr marL="0" indent="0" defTabSz="447675">
              <a:buNone/>
            </a:pPr>
            <a:endParaRPr lang="de-DE" sz="1800" dirty="0" smtClean="0"/>
          </a:p>
          <a:p>
            <a:pPr marL="0" indent="0" defTabSz="447675">
              <a:buNone/>
            </a:pPr>
            <a:endParaRPr lang="de-DE" sz="1800" dirty="0" smtClean="0"/>
          </a:p>
          <a:p>
            <a:pPr marL="0" indent="0" defTabSz="447675">
              <a:buNone/>
            </a:pPr>
            <a:r>
              <a:rPr lang="de-DE" sz="1800" dirty="0" smtClean="0"/>
              <a:t>IV.2</a:t>
            </a:r>
            <a:r>
              <a:rPr lang="de-DE" sz="1800" dirty="0"/>
              <a:t>	Änderung des Leistungsziels</a:t>
            </a:r>
          </a:p>
          <a:p>
            <a:pPr marL="0" indent="0" defTabSz="447675">
              <a:buNone/>
            </a:pPr>
            <a:r>
              <a:rPr lang="de-DE" sz="1800" dirty="0" smtClean="0"/>
              <a:t>IV.3</a:t>
            </a:r>
            <a:r>
              <a:rPr lang="de-DE" sz="1800" dirty="0"/>
              <a:t>	Änderung des Leistungsumfangs</a:t>
            </a:r>
          </a:p>
          <a:p>
            <a:pPr marL="895350" indent="-895350" defTabSz="447675">
              <a:buNone/>
            </a:pPr>
            <a:r>
              <a:rPr lang="de-DE" sz="1800" dirty="0" smtClean="0"/>
              <a:t>IV.4</a:t>
            </a:r>
            <a:r>
              <a:rPr lang="de-DE" sz="1800" dirty="0"/>
              <a:t>	</a:t>
            </a:r>
            <a:r>
              <a:rPr lang="de-DE" sz="1800" dirty="0" smtClean="0"/>
              <a:t>Andere Anordnungen </a:t>
            </a:r>
            <a:r>
              <a:rPr lang="de-DE" sz="1800" dirty="0"/>
              <a:t>des Auftraggebers</a:t>
            </a:r>
          </a:p>
          <a:p>
            <a:pPr marL="0" indent="0" defTabSz="447675">
              <a:buNone/>
            </a:pPr>
            <a:endParaRPr lang="de-DE" sz="1800" dirty="0" smtClean="0"/>
          </a:p>
          <a:p>
            <a:pPr marL="0" indent="0" defTabSz="447675">
              <a:buNone/>
            </a:pPr>
            <a:r>
              <a:rPr lang="de-DE" sz="1800" dirty="0" smtClean="0"/>
              <a:t>Der zusätzliche Vergütungsanspruch entsteht auch ohne die freie Honorar-vereinbarung. Geschuldet ist eine „übliche“ oder vertraglich zu ermittelnde (z.B. zeitaufwandsbezogene) Vergütung.</a:t>
            </a:r>
            <a:endParaRPr lang="de-DE" sz="1800" dirty="0"/>
          </a:p>
          <a:p>
            <a:pPr marL="0" indent="0">
              <a:buNone/>
            </a:pPr>
            <a:endParaRPr lang="de-DE" dirty="0"/>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2349683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67544" y="260648"/>
            <a:ext cx="7848872" cy="864096"/>
          </a:xfrm>
        </p:spPr>
        <p:txBody>
          <a:bodyPr>
            <a:normAutofit/>
          </a:bodyPr>
          <a:lstStyle/>
          <a:p>
            <a:pPr algn="l" defTabSz="447675"/>
            <a:r>
              <a:rPr lang="de-DE" sz="2000" dirty="0" smtClean="0"/>
              <a:t>V	</a:t>
            </a:r>
            <a:r>
              <a:rPr lang="de-DE" sz="2000" dirty="0"/>
              <a:t> Besondere Leistungen</a:t>
            </a:r>
            <a:r>
              <a:rPr lang="de-DE" sz="2000" b="1" dirty="0"/>
              <a:t/>
            </a:r>
            <a:br>
              <a:rPr lang="de-DE" sz="2000" b="1" dirty="0"/>
            </a:br>
            <a:endParaRPr lang="de-DE" sz="2000" b="1" dirty="0"/>
          </a:p>
        </p:txBody>
      </p:sp>
      <p:pic>
        <p:nvPicPr>
          <p:cNvPr id="6"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
        <p:nvSpPr>
          <p:cNvPr id="7" name="Inhaltsplatzhalter 6"/>
          <p:cNvSpPr>
            <a:spLocks noGrp="1"/>
          </p:cNvSpPr>
          <p:nvPr>
            <p:ph idx="1"/>
          </p:nvPr>
        </p:nvSpPr>
        <p:spPr>
          <a:xfrm>
            <a:off x="457200" y="1052736"/>
            <a:ext cx="6059016" cy="5073427"/>
          </a:xfrm>
        </p:spPr>
        <p:txBody>
          <a:bodyPr>
            <a:noAutofit/>
          </a:bodyPr>
          <a:lstStyle/>
          <a:p>
            <a:r>
              <a:rPr lang="de-DE" sz="1800" dirty="0" smtClean="0"/>
              <a:t>Die </a:t>
            </a:r>
            <a:r>
              <a:rPr lang="de-DE" sz="1800" dirty="0"/>
              <a:t>Honorare für besondere Leistungen können frei vereinbart werden, § 3.3 HOAI. Sind die besonderen Leistungen von der Vergütungsvereinbarung nicht erfasst, werden diese stets zusätzlich vergütet. </a:t>
            </a:r>
            <a:endParaRPr lang="de-DE" sz="1800" dirty="0" smtClean="0"/>
          </a:p>
          <a:p>
            <a:r>
              <a:rPr lang="de-DE" sz="1800" dirty="0" smtClean="0"/>
              <a:t>Vorsicht</a:t>
            </a:r>
            <a:r>
              <a:rPr lang="de-DE" sz="1800" dirty="0"/>
              <a:t>: </a:t>
            </a:r>
            <a:r>
              <a:rPr lang="de-DE" sz="1800" dirty="0" err="1" smtClean="0"/>
              <a:t>mglw</a:t>
            </a:r>
            <a:r>
              <a:rPr lang="de-DE" sz="1800" dirty="0" smtClean="0"/>
              <a:t>. Hinweispflicht </a:t>
            </a:r>
            <a:r>
              <a:rPr lang="de-DE" sz="1800" dirty="0"/>
              <a:t>des Architekten </a:t>
            </a:r>
            <a:r>
              <a:rPr lang="de-DE" sz="1800" dirty="0" smtClean="0"/>
              <a:t>zur Vermeidung widersprüchlichen Verhaltens! </a:t>
            </a:r>
          </a:p>
          <a:p>
            <a:r>
              <a:rPr lang="de-DE" sz="1800" dirty="0" err="1" smtClean="0"/>
              <a:t>Mglw</a:t>
            </a:r>
            <a:r>
              <a:rPr lang="de-DE" sz="1800" dirty="0" smtClean="0"/>
              <a:t>. Schriftformerfordernis, falls </a:t>
            </a:r>
            <a:r>
              <a:rPr lang="de-DE" sz="1800" i="1" dirty="0" smtClean="0"/>
              <a:t>wirksam</a:t>
            </a:r>
            <a:r>
              <a:rPr lang="de-DE" sz="1800" dirty="0" smtClean="0"/>
              <a:t> vertraglich vereinbart !</a:t>
            </a:r>
          </a:p>
          <a:p>
            <a:r>
              <a:rPr lang="de-DE" sz="1800" dirty="0" smtClean="0"/>
              <a:t>Eine </a:t>
            </a:r>
            <a:r>
              <a:rPr lang="de-DE" sz="1800" dirty="0"/>
              <a:t>zusätzliche vertragliche Vereinbarung ist nicht erforderlich, es sei denn, diese ist </a:t>
            </a:r>
            <a:r>
              <a:rPr lang="de-DE" sz="1800" i="1" dirty="0"/>
              <a:t>wirksam</a:t>
            </a:r>
            <a:r>
              <a:rPr lang="de-DE" sz="1800" dirty="0"/>
              <a:t> vertraglich </a:t>
            </a:r>
            <a:r>
              <a:rPr lang="de-DE" sz="1800" dirty="0" smtClean="0"/>
              <a:t>vereinbart.</a:t>
            </a:r>
          </a:p>
          <a:p>
            <a:r>
              <a:rPr lang="de-DE" sz="1800" dirty="0" smtClean="0"/>
              <a:t>Fehlt eine Honorarvereinbarung, steht dem Architekten die übliche Vergütung zu.</a:t>
            </a:r>
          </a:p>
          <a:p>
            <a:pPr marL="0" indent="0">
              <a:buNone/>
            </a:pPr>
            <a:endParaRPr lang="de-DE" sz="1800" dirty="0"/>
          </a:p>
          <a:p>
            <a:pPr marL="0" indent="0">
              <a:buNone/>
            </a:pPr>
            <a:r>
              <a:rPr lang="de-DE" sz="1800" dirty="0" smtClean="0"/>
              <a:t>(Den Katalog "besondere Leistungen“, </a:t>
            </a:r>
            <a:r>
              <a:rPr lang="de-DE" sz="1800" dirty="0"/>
              <a:t>Anlage 2, Ziff. 2.6.1 bis 2.6.10 zur </a:t>
            </a:r>
            <a:r>
              <a:rPr lang="de-DE" sz="1800" dirty="0" smtClean="0"/>
              <a:t>HOAI, finden Sie in der Anlage zu dieser Präsentation)</a:t>
            </a:r>
          </a:p>
        </p:txBody>
      </p:sp>
    </p:spTree>
    <p:extLst>
      <p:ext uri="{BB962C8B-B14F-4D97-AF65-F5344CB8AC3E}">
        <p14:creationId xmlns:p14="http://schemas.microsoft.com/office/powerpoint/2010/main" val="3616949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67544" y="-99392"/>
            <a:ext cx="5832648" cy="5832648"/>
          </a:xfrm>
        </p:spPr>
        <p:txBody>
          <a:bodyPr anchor="t">
            <a:normAutofit/>
          </a:bodyPr>
          <a:lstStyle/>
          <a:p>
            <a:pPr algn="l" defTabSz="447675"/>
            <a:r>
              <a:rPr lang="de-DE" sz="3200" dirty="0" smtClean="0"/>
              <a:t/>
            </a:r>
            <a:br>
              <a:rPr lang="de-DE" sz="3200" dirty="0" smtClean="0"/>
            </a:br>
            <a:r>
              <a:rPr lang="de-DE" sz="2000" dirty="0" smtClean="0"/>
              <a:t>VI</a:t>
            </a:r>
            <a:r>
              <a:rPr lang="de-DE" sz="2000" dirty="0"/>
              <a:t>	 Zusätzliche Leistungen</a:t>
            </a:r>
            <a:r>
              <a:rPr lang="de-DE" sz="3200" b="1" dirty="0"/>
              <a:t/>
            </a:r>
            <a:br>
              <a:rPr lang="de-DE" sz="3200" b="1" dirty="0"/>
            </a:br>
            <a:r>
              <a:rPr lang="de-DE" sz="2000" b="1" dirty="0" smtClean="0"/>
              <a:t/>
            </a:r>
            <a:br>
              <a:rPr lang="de-DE" sz="2000" b="1" dirty="0" smtClean="0"/>
            </a:br>
            <a:r>
              <a:rPr lang="de-DE" sz="2000" b="1" dirty="0"/>
              <a:t/>
            </a:r>
            <a:br>
              <a:rPr lang="de-DE" sz="2000" b="1" dirty="0"/>
            </a:br>
            <a:r>
              <a:rPr lang="de-DE" sz="1800" dirty="0"/>
              <a:t>Der Begriff der "zusätzlichen Leistungen" hat mit der Novellierung der HOAI 2009 aus rechtlicher Sicht </a:t>
            </a:r>
            <a:r>
              <a:rPr lang="de-DE" sz="1800" dirty="0" smtClean="0"/>
              <a:t>keine eigenständige </a:t>
            </a:r>
            <a:r>
              <a:rPr lang="de-DE" sz="1800" dirty="0"/>
              <a:t>vergütungsrelevante Bedeutung mehr. Der Katalog der "besonderen </a:t>
            </a:r>
            <a:r>
              <a:rPr lang="de-DE" sz="1800" dirty="0" smtClean="0"/>
              <a:t>Leistungen“  in </a:t>
            </a:r>
            <a:r>
              <a:rPr lang="de-DE" sz="1800" dirty="0"/>
              <a:t>der Anlage 2 zur HOAI ist nicht abschließend und umfasst alle Leistungen, welche nicht von der vertraglich vereinbarten Vergütung abgegolten sind.</a:t>
            </a:r>
            <a:endParaRPr lang="de-DE" sz="1800" b="1" dirty="0"/>
          </a:p>
        </p:txBody>
      </p:sp>
      <p:sp>
        <p:nvSpPr>
          <p:cNvPr id="5" name="Inhaltsplatzhalter 2"/>
          <p:cNvSpPr>
            <a:spLocks noGrp="1"/>
          </p:cNvSpPr>
          <p:nvPr>
            <p:ph idx="1"/>
          </p:nvPr>
        </p:nvSpPr>
        <p:spPr>
          <a:xfrm>
            <a:off x="467544" y="722349"/>
            <a:ext cx="6059016" cy="4794883"/>
          </a:xfrm>
        </p:spPr>
        <p:txBody>
          <a:bodyPr>
            <a:normAutofit/>
          </a:bodyPr>
          <a:lstStyle/>
          <a:p>
            <a:endParaRPr lang="de-DE" sz="2000" dirty="0"/>
          </a:p>
          <a:p>
            <a:pPr marL="0" indent="0">
              <a:buNone/>
            </a:pPr>
            <a:endParaRPr lang="de-DE" sz="2000" dirty="0"/>
          </a:p>
          <a:p>
            <a:pPr marL="0" indent="0">
              <a:buNone/>
            </a:pPr>
            <a:r>
              <a:rPr lang="de-DE" sz="2000" dirty="0" smtClean="0"/>
              <a:t> </a:t>
            </a:r>
            <a:endParaRPr lang="de-DE" sz="2000" dirty="0"/>
          </a:p>
        </p:txBody>
      </p:sp>
      <p:pic>
        <p:nvPicPr>
          <p:cNvPr id="6"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1364287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a:spLocks noGrp="1"/>
          </p:cNvSpPr>
          <p:nvPr>
            <p:ph idx="1"/>
          </p:nvPr>
        </p:nvSpPr>
        <p:spPr>
          <a:xfrm>
            <a:off x="467544" y="404664"/>
            <a:ext cx="6131024" cy="6048672"/>
          </a:xfrm>
        </p:spPr>
        <p:txBody>
          <a:bodyPr>
            <a:normAutofit/>
          </a:bodyPr>
          <a:lstStyle/>
          <a:p>
            <a:pPr marL="450000" indent="-450000" defTabSz="447675">
              <a:buNone/>
            </a:pPr>
            <a:r>
              <a:rPr lang="de-DE" sz="2000" dirty="0" smtClean="0"/>
              <a:t>VII	</a:t>
            </a:r>
            <a:r>
              <a:rPr lang="de-DE" sz="2000" dirty="0"/>
              <a:t> </a:t>
            </a:r>
            <a:r>
              <a:rPr lang="de-DE" sz="2000" dirty="0" smtClean="0"/>
              <a:t>Bauzeitverlängerung</a:t>
            </a:r>
          </a:p>
          <a:p>
            <a:pPr marL="450000" indent="-450000" defTabSz="447675">
              <a:buNone/>
            </a:pPr>
            <a:endParaRPr lang="de-DE" sz="2000" b="1" dirty="0" smtClean="0"/>
          </a:p>
          <a:p>
            <a:pPr marL="450000" indent="-450000" defTabSz="447675">
              <a:buNone/>
            </a:pPr>
            <a:r>
              <a:rPr lang="de-DE" sz="1800" dirty="0"/>
              <a:t>Keine gesetzliche Regelung !</a:t>
            </a:r>
          </a:p>
          <a:p>
            <a:pPr marL="450000" indent="-450000" defTabSz="447675">
              <a:buNone/>
            </a:pPr>
            <a:endParaRPr lang="de-DE" sz="1800" b="1" dirty="0"/>
          </a:p>
          <a:p>
            <a:pPr marL="450000" indent="-450000" defTabSz="447675">
              <a:buNone/>
            </a:pPr>
            <a:r>
              <a:rPr lang="de-DE" sz="1800" dirty="0" smtClean="0"/>
              <a:t>VII.1	Vertragliche Vereinbarung  ? Falls ja:</a:t>
            </a:r>
          </a:p>
          <a:p>
            <a:pPr marL="450000" indent="-450000" defTabSz="447675">
              <a:buNone/>
            </a:pPr>
            <a:r>
              <a:rPr lang="de-DE" sz="1800" dirty="0"/>
              <a:t>	</a:t>
            </a:r>
            <a:r>
              <a:rPr lang="de-DE" sz="1800" dirty="0" smtClean="0"/>
              <a:t>-	nur zur Bauzeit </a:t>
            </a:r>
          </a:p>
          <a:p>
            <a:pPr marL="450000" indent="-450000" defTabSz="447675">
              <a:buNone/>
            </a:pPr>
            <a:r>
              <a:rPr lang="de-DE" sz="1800" dirty="0"/>
              <a:t>	</a:t>
            </a:r>
            <a:r>
              <a:rPr lang="de-DE" sz="1800" dirty="0" smtClean="0"/>
              <a:t>-	oder  auch zur Honoraranpassung ?</a:t>
            </a:r>
          </a:p>
          <a:p>
            <a:pPr marL="450000" indent="-450000" defTabSz="447675">
              <a:buNone/>
            </a:pPr>
            <a:endParaRPr lang="de-DE" sz="1800" dirty="0"/>
          </a:p>
          <a:p>
            <a:pPr marL="0" indent="0" defTabSz="447675">
              <a:buNone/>
            </a:pPr>
            <a:r>
              <a:rPr lang="de-DE" sz="1800" dirty="0" smtClean="0"/>
              <a:t>Fehlt eine vertragliche Vereinbarung, dann gibt es </a:t>
            </a:r>
            <a:r>
              <a:rPr lang="de-DE" sz="1800" dirty="0" err="1" smtClean="0"/>
              <a:t>gs</a:t>
            </a:r>
            <a:r>
              <a:rPr lang="de-DE" sz="1800" dirty="0" smtClean="0"/>
              <a:t>. </a:t>
            </a:r>
            <a:r>
              <a:rPr lang="de-DE" sz="1800" dirty="0"/>
              <a:t>k</a:t>
            </a:r>
            <a:r>
              <a:rPr lang="de-DE" sz="1800" dirty="0" smtClean="0"/>
              <a:t>ein Zusatzhonorar. Aber:</a:t>
            </a:r>
          </a:p>
          <a:p>
            <a:pPr marL="450000" indent="-450000" defTabSz="447675">
              <a:buNone/>
            </a:pPr>
            <a:endParaRPr lang="de-DE" sz="1800" dirty="0"/>
          </a:p>
          <a:p>
            <a:pPr marL="450000" indent="-450000" defTabSz="447675">
              <a:buNone/>
            </a:pPr>
            <a:r>
              <a:rPr lang="de-DE" sz="1800" dirty="0"/>
              <a:t>VII.2	Die </a:t>
            </a:r>
            <a:r>
              <a:rPr lang="de-DE" sz="1800" dirty="0" smtClean="0"/>
              <a:t>„20 </a:t>
            </a:r>
            <a:r>
              <a:rPr lang="de-DE" sz="1800" dirty="0"/>
              <a:t>% </a:t>
            </a:r>
            <a:r>
              <a:rPr lang="de-DE" sz="1800" dirty="0" smtClean="0"/>
              <a:t>Regel“ (nur bei Honorarvereinbarung)</a:t>
            </a:r>
            <a:endParaRPr lang="de-DE" sz="1800" b="1" dirty="0"/>
          </a:p>
          <a:p>
            <a:pPr marL="449263" indent="-1588" defTabSz="447675">
              <a:buNone/>
            </a:pPr>
            <a:r>
              <a:rPr lang="de-DE" sz="1800" dirty="0"/>
              <a:t>	</a:t>
            </a:r>
            <a:r>
              <a:rPr lang="de-DE" sz="1800" dirty="0" smtClean="0"/>
              <a:t>	</a:t>
            </a:r>
            <a:r>
              <a:rPr lang="de-DE" sz="1800" dirty="0"/>
              <a:t>Die Lehre vom Wegfall der </a:t>
            </a:r>
            <a:r>
              <a:rPr lang="de-DE" sz="1800" dirty="0" smtClean="0"/>
              <a:t>Geschäftsgrundlage 	</a:t>
            </a:r>
          </a:p>
          <a:p>
            <a:pPr marL="450000" indent="-450000" algn="just" defTabSz="447675">
              <a:buNone/>
            </a:pPr>
            <a:endParaRPr lang="de-DE" sz="1800" dirty="0"/>
          </a:p>
          <a:p>
            <a:pPr marL="450000" indent="-450000" algn="just" defTabSz="447675">
              <a:buNone/>
            </a:pPr>
            <a:r>
              <a:rPr lang="de-DE" sz="1800" dirty="0" smtClean="0"/>
              <a:t>VII.3	Ersatz des Mehraufwands oder lineare 	Fortschreibung des Honorars ?</a:t>
            </a:r>
          </a:p>
        </p:txBody>
      </p:sp>
      <p:pic>
        <p:nvPicPr>
          <p:cNvPr id="6"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2344114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131024" cy="922114"/>
          </a:xfrm>
        </p:spPr>
        <p:txBody>
          <a:bodyPr anchor="t">
            <a:normAutofit/>
          </a:bodyPr>
          <a:lstStyle/>
          <a:p>
            <a:pPr marL="893763" indent="-893763" algn="l"/>
            <a:r>
              <a:rPr lang="de-DE" sz="2000" dirty="0"/>
              <a:t>VIII	Verzug des </a:t>
            </a:r>
            <a:r>
              <a:rPr lang="de-DE" sz="2000" dirty="0" smtClean="0"/>
              <a:t>Auftraggebers, §§ 642; 643 BGB</a:t>
            </a:r>
            <a:endParaRPr lang="de-DE" sz="2000" dirty="0"/>
          </a:p>
        </p:txBody>
      </p:sp>
      <p:pic>
        <p:nvPicPr>
          <p:cNvPr id="3"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
        <p:nvSpPr>
          <p:cNvPr id="4" name="Textfeld 3"/>
          <p:cNvSpPr txBox="1"/>
          <p:nvPr/>
        </p:nvSpPr>
        <p:spPr>
          <a:xfrm>
            <a:off x="395536" y="1340768"/>
            <a:ext cx="5832648" cy="3970318"/>
          </a:xfrm>
          <a:prstGeom prst="rect">
            <a:avLst/>
          </a:prstGeom>
          <a:noFill/>
        </p:spPr>
        <p:txBody>
          <a:bodyPr wrap="square" rtlCol="0">
            <a:spAutoFit/>
          </a:bodyPr>
          <a:lstStyle/>
          <a:p>
            <a:r>
              <a:rPr lang="de-DE" dirty="0" smtClean="0"/>
              <a:t>relevant </a:t>
            </a:r>
            <a:r>
              <a:rPr lang="de-DE" dirty="0" smtClean="0"/>
              <a:t>z.B. bei </a:t>
            </a:r>
            <a:r>
              <a:rPr lang="de-DE" dirty="0" err="1" smtClean="0"/>
              <a:t>allgem</a:t>
            </a:r>
            <a:r>
              <a:rPr lang="de-DE" dirty="0" smtClean="0"/>
              <a:t>. Planungszeitverlängerung</a:t>
            </a:r>
          </a:p>
          <a:p>
            <a:pPr marL="285750" indent="-285750">
              <a:buFont typeface="Arial" charset="0"/>
              <a:buChar char="•"/>
            </a:pPr>
            <a:r>
              <a:rPr lang="de-DE" dirty="0" smtClean="0"/>
              <a:t>Voraussetzung 1: Mitwirkungsverpflichtung des AG</a:t>
            </a:r>
          </a:p>
          <a:p>
            <a:pPr marL="285750" indent="-285750">
              <a:buFont typeface="Arial" charset="0"/>
              <a:buChar char="•"/>
            </a:pPr>
            <a:r>
              <a:rPr lang="de-DE" dirty="0" smtClean="0"/>
              <a:t>Voraussetzung 2: Fälligkeit der Mitwirkungshandlung</a:t>
            </a:r>
          </a:p>
          <a:p>
            <a:pPr marL="285750" indent="-285750">
              <a:buFont typeface="Arial" charset="0"/>
              <a:buChar char="•"/>
            </a:pPr>
            <a:r>
              <a:rPr lang="de-DE" dirty="0" smtClean="0"/>
              <a:t>Voraussetzung 3: Mahnung</a:t>
            </a:r>
          </a:p>
          <a:p>
            <a:pPr marL="285750" indent="-285750">
              <a:buFont typeface="Arial" charset="0"/>
              <a:buChar char="•"/>
            </a:pPr>
            <a:r>
              <a:rPr lang="de-DE" dirty="0" smtClean="0"/>
              <a:t>Voraussetzung 4: Verschulden</a:t>
            </a:r>
          </a:p>
          <a:p>
            <a:pPr marL="285750" indent="-285750">
              <a:buFont typeface="Arial" charset="0"/>
              <a:buChar char="•"/>
            </a:pPr>
            <a:r>
              <a:rPr lang="de-DE" dirty="0" smtClean="0"/>
              <a:t>Folge: Schadensersatz (schwierig zu ermitteln)</a:t>
            </a:r>
          </a:p>
          <a:p>
            <a:endParaRPr lang="de-DE" dirty="0"/>
          </a:p>
          <a:p>
            <a:endParaRPr lang="de-DE" dirty="0" smtClean="0"/>
          </a:p>
          <a:p>
            <a:endParaRPr lang="de-DE" dirty="0"/>
          </a:p>
          <a:p>
            <a:endParaRPr lang="de-DE" dirty="0" smtClean="0"/>
          </a:p>
          <a:p>
            <a:endParaRPr lang="de-DE" dirty="0"/>
          </a:p>
          <a:p>
            <a:endParaRPr lang="de-DE" dirty="0"/>
          </a:p>
          <a:p>
            <a:endParaRPr lang="de-DE" dirty="0" smtClean="0"/>
          </a:p>
          <a:p>
            <a:endParaRPr lang="de-DE" dirty="0"/>
          </a:p>
        </p:txBody>
      </p:sp>
    </p:spTree>
    <p:extLst>
      <p:ext uri="{BB962C8B-B14F-4D97-AF65-F5344CB8AC3E}">
        <p14:creationId xmlns:p14="http://schemas.microsoft.com/office/powerpoint/2010/main" val="1212385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ormAutofit/>
          </a:bodyPr>
          <a:lstStyle/>
          <a:p>
            <a:pPr marL="447675" indent="-447675" algn="l" defTabSz="447675"/>
            <a:r>
              <a:rPr lang="de-DE" sz="2200" dirty="0"/>
              <a:t>IX	Mehrere Vorentwurfs- oder </a:t>
            </a:r>
            <a:r>
              <a:rPr lang="de-DE" sz="2200" dirty="0" smtClean="0"/>
              <a:t>Entwurfs-planungen, § 10 HOAI</a:t>
            </a:r>
            <a:r>
              <a:rPr lang="de-DE" dirty="0"/>
              <a:t/>
            </a:r>
            <a:br>
              <a:rPr lang="de-DE" dirty="0"/>
            </a:br>
            <a:endParaRPr lang="de-DE" dirty="0"/>
          </a:p>
        </p:txBody>
      </p:sp>
      <p:sp>
        <p:nvSpPr>
          <p:cNvPr id="3" name="Inhaltsplatzhalter 2"/>
          <p:cNvSpPr>
            <a:spLocks noGrp="1"/>
          </p:cNvSpPr>
          <p:nvPr>
            <p:ph idx="1"/>
          </p:nvPr>
        </p:nvSpPr>
        <p:spPr>
          <a:xfrm>
            <a:off x="457200" y="1600200"/>
            <a:ext cx="6203032" cy="4961064"/>
          </a:xfrm>
        </p:spPr>
        <p:txBody>
          <a:bodyPr>
            <a:normAutofit/>
          </a:bodyPr>
          <a:lstStyle/>
          <a:p>
            <a:pPr marL="0" indent="0">
              <a:buNone/>
            </a:pPr>
            <a:r>
              <a:rPr lang="de-DE" sz="1800" dirty="0" smtClean="0"/>
              <a:t>„</a:t>
            </a:r>
            <a:r>
              <a:rPr lang="de-DE" sz="1800" i="1" dirty="0" smtClean="0"/>
              <a:t>Werden </a:t>
            </a:r>
            <a:r>
              <a:rPr lang="de-DE" sz="1800" i="1" dirty="0"/>
              <a:t>auf Veranlassung des Auftraggebers mehrere </a:t>
            </a:r>
            <a:r>
              <a:rPr lang="de-DE" sz="1800" i="1" dirty="0" smtClean="0"/>
              <a:t>Vor- </a:t>
            </a:r>
            <a:r>
              <a:rPr lang="de-DE" sz="1800" i="1" dirty="0"/>
              <a:t>oder Entwurfsplanungen für dasselbe Objekt nach grundsätzlich verschiedenen Anforderungen gefertigt, so sind für die </a:t>
            </a:r>
            <a:r>
              <a:rPr lang="de-DE" sz="1800" b="1" i="1" dirty="0"/>
              <a:t>vollständige </a:t>
            </a:r>
            <a:r>
              <a:rPr lang="de-DE" sz="1800" b="1" i="1" dirty="0" smtClean="0"/>
              <a:t>Vorentwurfs- </a:t>
            </a:r>
            <a:r>
              <a:rPr lang="de-DE" sz="1800" b="1" i="1" dirty="0"/>
              <a:t>oder Entwurfsplanung </a:t>
            </a:r>
            <a:r>
              <a:rPr lang="de-DE" sz="1800" i="1" dirty="0"/>
              <a:t>die vollen Prozentsätze dieser Leistung nach § 3 Abs. 4 vertraglich zu vereinbaren</a:t>
            </a:r>
            <a:r>
              <a:rPr lang="de-DE" sz="1800" dirty="0" smtClean="0"/>
              <a:t>.</a:t>
            </a:r>
            <a:r>
              <a:rPr lang="de-DE" sz="1800" dirty="0"/>
              <a:t> </a:t>
            </a:r>
            <a:r>
              <a:rPr lang="de-DE" sz="1800" i="1" dirty="0"/>
              <a:t>Bei der Berechnung des Honorars für jede </a:t>
            </a:r>
            <a:r>
              <a:rPr lang="de-DE" sz="1800" b="1" i="1" dirty="0"/>
              <a:t>weitere </a:t>
            </a:r>
            <a:r>
              <a:rPr lang="de-DE" sz="1800" b="1" i="1" dirty="0" smtClean="0"/>
              <a:t>Vorentwurfs- </a:t>
            </a:r>
            <a:r>
              <a:rPr lang="de-DE" sz="1800" b="1" i="1" dirty="0"/>
              <a:t>oder Entwurfsplanung </a:t>
            </a:r>
            <a:r>
              <a:rPr lang="de-DE" sz="1800" i="1" dirty="0"/>
              <a:t>sind die anteiligen Prozentsätze der entsprechenden Leistungen vertraglich zu vereinbaren</a:t>
            </a:r>
            <a:r>
              <a:rPr lang="de-DE" sz="1800" dirty="0"/>
              <a:t>.</a:t>
            </a:r>
            <a:r>
              <a:rPr lang="de-DE" sz="1800" dirty="0" smtClean="0"/>
              <a:t>“</a:t>
            </a:r>
            <a:endParaRPr lang="de-DE" sz="1800" dirty="0"/>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2981553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987008" cy="6286626"/>
          </a:xfrm>
        </p:spPr>
        <p:txBody>
          <a:bodyPr anchor="t">
            <a:noAutofit/>
          </a:bodyPr>
          <a:lstStyle/>
          <a:p>
            <a:pPr algn="l"/>
            <a:r>
              <a:rPr lang="de-DE" sz="2000" dirty="0" smtClean="0"/>
              <a:t>X</a:t>
            </a:r>
            <a:r>
              <a:rPr lang="de-DE" sz="2000" dirty="0"/>
              <a:t>	Projektleitung und </a:t>
            </a:r>
            <a:r>
              <a:rPr lang="de-DE" sz="2000" dirty="0" smtClean="0"/>
              <a:t>	Nachtragsmanagement </a:t>
            </a:r>
            <a:r>
              <a:rPr lang="de-DE" sz="2000" dirty="0"/>
              <a:t>(</a:t>
            </a:r>
            <a:r>
              <a:rPr lang="de-DE" sz="2000" dirty="0" err="1"/>
              <a:t>best</a:t>
            </a:r>
            <a:r>
              <a:rPr lang="de-DE" sz="2000" dirty="0"/>
              <a:t> </a:t>
            </a:r>
            <a:r>
              <a:rPr lang="de-DE" sz="2000" dirty="0" err="1"/>
              <a:t>practice</a:t>
            </a:r>
            <a:r>
              <a:rPr lang="de-DE" sz="2000" dirty="0" smtClean="0"/>
              <a:t>)</a:t>
            </a:r>
            <a:r>
              <a:rPr lang="de-DE" sz="2400" dirty="0" smtClean="0"/>
              <a:t/>
            </a:r>
            <a:br>
              <a:rPr lang="de-DE" sz="2400" dirty="0" smtClean="0"/>
            </a:br>
            <a:r>
              <a:rPr lang="de-DE" sz="2400" dirty="0"/>
              <a:t/>
            </a:r>
            <a:br>
              <a:rPr lang="de-DE" sz="2400" dirty="0"/>
            </a:br>
            <a:r>
              <a:rPr lang="de-DE" sz="1800" dirty="0" smtClean="0"/>
              <a:t>(</a:t>
            </a:r>
            <a:r>
              <a:rPr lang="de-DE" sz="1800" dirty="0" err="1" smtClean="0"/>
              <a:t>wikipedia</a:t>
            </a:r>
            <a:r>
              <a:rPr lang="de-DE" sz="1800" dirty="0" smtClean="0"/>
              <a:t>) Wenn </a:t>
            </a:r>
            <a:r>
              <a:rPr lang="de-DE" sz="1800" dirty="0"/>
              <a:t>ein Unternehmen nach einer </a:t>
            </a:r>
            <a:r>
              <a:rPr lang="de-DE" sz="1800" i="1" dirty="0" err="1"/>
              <a:t>best</a:t>
            </a:r>
            <a:r>
              <a:rPr lang="de-DE" sz="1800" i="1" dirty="0"/>
              <a:t> </a:t>
            </a:r>
            <a:r>
              <a:rPr lang="de-DE" sz="1800" i="1" dirty="0" err="1"/>
              <a:t>practice</a:t>
            </a:r>
            <a:r>
              <a:rPr lang="de-DE" sz="1800" dirty="0"/>
              <a:t> vorgeht, setzt es </a:t>
            </a:r>
            <a:r>
              <a:rPr lang="de-DE" sz="1800" dirty="0" smtClean="0"/>
              <a:t>(…) </a:t>
            </a:r>
            <a:r>
              <a:rPr lang="de-DE" sz="1800" dirty="0"/>
              <a:t>bewährte und kostengünstige </a:t>
            </a:r>
            <a:r>
              <a:rPr lang="de-DE" sz="1800" dirty="0" smtClean="0"/>
              <a:t>Verfahren (…) und </a:t>
            </a:r>
            <a:r>
              <a:rPr lang="de-DE" sz="1800" dirty="0"/>
              <a:t>Geschäftsprozesse ein, die es zumindest auf wesentlichen Arbeitsfeldern bekannten </a:t>
            </a:r>
            <a:r>
              <a:rPr lang="de-DE" sz="1800" dirty="0">
                <a:hlinkClick r:id="rId2" action="ppaction://hlinkfile" tooltip="Vorbild"/>
              </a:rPr>
              <a:t>Musterbetrieben</a:t>
            </a:r>
            <a:r>
              <a:rPr lang="de-DE" sz="1800" dirty="0"/>
              <a:t> folgen und selbst zum Musterbetrieb für Dritte </a:t>
            </a:r>
            <a:r>
              <a:rPr lang="de-DE" sz="1800" dirty="0" smtClean="0"/>
              <a:t>werden </a:t>
            </a:r>
            <a:r>
              <a:rPr lang="de-DE" sz="1800" dirty="0" err="1" smtClean="0"/>
              <a:t>läßt</a:t>
            </a:r>
            <a:r>
              <a:rPr lang="de-DE" sz="1800" dirty="0" smtClean="0"/>
              <a:t>.</a:t>
            </a:r>
            <a:br>
              <a:rPr lang="de-DE" sz="1800" dirty="0" smtClean="0"/>
            </a:br>
            <a:r>
              <a:rPr lang="de-DE" sz="1800" dirty="0"/>
              <a:t/>
            </a:r>
            <a:br>
              <a:rPr lang="de-DE" sz="1800" dirty="0"/>
            </a:br>
            <a:r>
              <a:rPr lang="de-DE" sz="1800" i="1" dirty="0" err="1"/>
              <a:t>best</a:t>
            </a:r>
            <a:r>
              <a:rPr lang="de-DE" sz="1800" i="1" dirty="0"/>
              <a:t> </a:t>
            </a:r>
            <a:r>
              <a:rPr lang="de-DE" sz="1800" i="1" dirty="0" err="1"/>
              <a:t>practice</a:t>
            </a:r>
            <a:r>
              <a:rPr lang="de-DE" sz="1800" dirty="0"/>
              <a:t> bedeutet, dass ein bestimmtes Vorgehen allgemein als die sinnvollste Alternative anerkannt ist </a:t>
            </a:r>
            <a:r>
              <a:rPr lang="de-DE" sz="1800" dirty="0" smtClean="0"/>
              <a:t>(…). Eine </a:t>
            </a:r>
            <a:r>
              <a:rPr lang="de-DE" sz="1800" i="1" dirty="0" err="1"/>
              <a:t>best</a:t>
            </a:r>
            <a:r>
              <a:rPr lang="de-DE" sz="1800" i="1" dirty="0"/>
              <a:t> </a:t>
            </a:r>
            <a:r>
              <a:rPr lang="de-DE" sz="1800" i="1" dirty="0" err="1"/>
              <a:t>practice</a:t>
            </a:r>
            <a:r>
              <a:rPr lang="de-DE" sz="1800" dirty="0"/>
              <a:t> ist lediglich eine unverbindliche Empfehlung, wie in einem bestimmten Fall vorzugehen ist. Sie ist somit flexibler als ein Standard: Bei geänderten Anforderungen oder Bedingungen kann mitunter eine andere Vorgehensweise erfolgversprechender sein. Ändern sich die Anforderungen permanent, so sollte die Bewertung revidiert werden</a:t>
            </a:r>
            <a:r>
              <a:rPr lang="de-DE" sz="1800" dirty="0" smtClean="0"/>
              <a:t>.</a:t>
            </a:r>
            <a:br>
              <a:rPr lang="de-DE" sz="1800" dirty="0" smtClean="0"/>
            </a:br>
            <a:r>
              <a:rPr lang="de-DE" sz="1800" dirty="0"/>
              <a:t/>
            </a:r>
            <a:br>
              <a:rPr lang="de-DE" sz="1800" dirty="0"/>
            </a:br>
            <a:r>
              <a:rPr lang="de-DE" sz="1800" dirty="0" smtClean="0"/>
              <a:t>		Überprüfung der Arbeitsabläufe</a:t>
            </a:r>
            <a:br>
              <a:rPr lang="de-DE" sz="1800" dirty="0" smtClean="0"/>
            </a:br>
            <a:r>
              <a:rPr lang="de-DE" sz="1800" dirty="0"/>
              <a:t>	</a:t>
            </a:r>
            <a:r>
              <a:rPr lang="de-DE" sz="1800" dirty="0" smtClean="0"/>
              <a:t>	Nachtragspotential bei Bestandsprojekten </a:t>
            </a:r>
            <a:br>
              <a:rPr lang="de-DE" sz="1800" dirty="0" smtClean="0"/>
            </a:br>
            <a:r>
              <a:rPr lang="de-DE" sz="1800" dirty="0"/>
              <a:t>	</a:t>
            </a:r>
            <a:r>
              <a:rPr lang="de-DE" sz="1800" dirty="0" smtClean="0"/>
              <a:t>	Nachtragsplanung für die </a:t>
            </a:r>
            <a:r>
              <a:rPr lang="de-DE" sz="1800" dirty="0"/>
              <a:t>Z</a:t>
            </a:r>
            <a:r>
              <a:rPr lang="de-DE" sz="1800" dirty="0" smtClean="0"/>
              <a:t>ukunft</a:t>
            </a:r>
            <a:r>
              <a:rPr lang="de-DE" sz="1800" dirty="0"/>
              <a:t/>
            </a:r>
            <a:br>
              <a:rPr lang="de-DE" sz="1800" dirty="0"/>
            </a:br>
            <a:r>
              <a:rPr lang="de-DE" sz="1800" dirty="0" smtClean="0"/>
              <a:t>		</a:t>
            </a:r>
            <a:r>
              <a:rPr lang="de-DE" sz="2400" dirty="0"/>
              <a:t/>
            </a:r>
            <a:br>
              <a:rPr lang="de-DE" sz="2400" dirty="0"/>
            </a:br>
            <a:endParaRPr lang="de-DE" sz="2400" dirty="0"/>
          </a:p>
        </p:txBody>
      </p:sp>
      <p:pic>
        <p:nvPicPr>
          <p:cNvPr id="3" name="Bild 3" descr="Beschreibung: suepa_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
        <p:nvSpPr>
          <p:cNvPr id="5" name="Pfeil nach rechts 4"/>
          <p:cNvSpPr/>
          <p:nvPr/>
        </p:nvSpPr>
        <p:spPr>
          <a:xfrm>
            <a:off x="755576" y="57570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C000"/>
              </a:solidFill>
            </a:endParaRPr>
          </a:p>
        </p:txBody>
      </p:sp>
    </p:spTree>
    <p:extLst>
      <p:ext uri="{BB962C8B-B14F-4D97-AF65-F5344CB8AC3E}">
        <p14:creationId xmlns:p14="http://schemas.microsoft.com/office/powerpoint/2010/main" val="78927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1691680" y="2492896"/>
            <a:ext cx="5832648" cy="2448272"/>
          </a:xfrm>
          <a:noFill/>
          <a:ln w="19050">
            <a:noFill/>
          </a:ln>
        </p:spPr>
        <p:txBody>
          <a:bodyPr>
            <a:normAutofit/>
          </a:bodyPr>
          <a:lstStyle/>
          <a:p>
            <a:pPr marL="0" indent="0" algn="ctr">
              <a:buNone/>
            </a:pPr>
            <a:r>
              <a:rPr lang="de-DE" sz="2400" dirty="0" smtClean="0"/>
              <a:t>Rechtsanwalt Dr</a:t>
            </a:r>
            <a:r>
              <a:rPr lang="de-DE" sz="2400" dirty="0"/>
              <a:t>. </a:t>
            </a:r>
            <a:r>
              <a:rPr lang="de-DE" sz="2400" dirty="0" smtClean="0"/>
              <a:t>Gerald Süchting</a:t>
            </a:r>
            <a:r>
              <a:rPr lang="de-DE" sz="2400" dirty="0"/>
              <a:t>, Berlin</a:t>
            </a:r>
          </a:p>
          <a:p>
            <a:pPr marL="0" indent="0" algn="ctr">
              <a:buNone/>
            </a:pPr>
            <a:r>
              <a:rPr lang="de-DE" sz="2000" dirty="0"/>
              <a:t>Fachanwalt für Bau- und Architektenrecht</a:t>
            </a:r>
          </a:p>
          <a:p>
            <a:pPr marL="0" indent="0">
              <a:buNone/>
            </a:pPr>
            <a:endParaRPr lang="de-DE" sz="2400" dirty="0"/>
          </a:p>
        </p:txBody>
      </p:sp>
      <p:pic>
        <p:nvPicPr>
          <p:cNvPr id="5"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476672"/>
            <a:ext cx="2051928" cy="539976"/>
          </a:xfrm>
          <a:prstGeom prst="rect">
            <a:avLst/>
          </a:prstGeom>
          <a:noFill/>
          <a:ln>
            <a:noFill/>
          </a:ln>
        </p:spPr>
      </p:pic>
      <p:sp>
        <p:nvSpPr>
          <p:cNvPr id="10" name="Textfeld 9"/>
          <p:cNvSpPr txBox="1"/>
          <p:nvPr/>
        </p:nvSpPr>
        <p:spPr>
          <a:xfrm>
            <a:off x="3203158" y="6309320"/>
            <a:ext cx="2773388" cy="369332"/>
          </a:xfrm>
          <a:prstGeom prst="rect">
            <a:avLst/>
          </a:prstGeom>
          <a:noFill/>
        </p:spPr>
        <p:txBody>
          <a:bodyPr wrap="none" rtlCol="0">
            <a:spAutoFit/>
          </a:bodyPr>
          <a:lstStyle/>
          <a:p>
            <a:r>
              <a:rPr lang="de-DE" dirty="0" smtClean="0"/>
              <a:t>www.suechtingpartner.com</a:t>
            </a:r>
            <a:endParaRPr lang="de-DE" dirty="0"/>
          </a:p>
        </p:txBody>
      </p:sp>
    </p:spTree>
    <p:extLst>
      <p:ext uri="{BB962C8B-B14F-4D97-AF65-F5344CB8AC3E}">
        <p14:creationId xmlns:p14="http://schemas.microsoft.com/office/powerpoint/2010/main" val="127404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332657"/>
            <a:ext cx="7344816" cy="576064"/>
          </a:xfrm>
        </p:spPr>
        <p:txBody>
          <a:bodyPr anchor="t">
            <a:noAutofit/>
          </a:bodyPr>
          <a:lstStyle/>
          <a:p>
            <a:pPr algn="l"/>
            <a:r>
              <a:rPr lang="de-DE" sz="3200" dirty="0"/>
              <a:t>Ziel d</a:t>
            </a:r>
            <a:r>
              <a:rPr lang="de-DE" sz="3200" dirty="0" smtClean="0"/>
              <a:t>er </a:t>
            </a:r>
            <a:r>
              <a:rPr lang="de-DE" sz="3200" dirty="0"/>
              <a:t>gemeinsamen Bemühung</a:t>
            </a:r>
            <a:r>
              <a:rPr lang="de-DE" sz="3200" dirty="0" smtClean="0"/>
              <a:t>:</a:t>
            </a:r>
            <a:endParaRPr lang="de-DE" sz="3200" dirty="0"/>
          </a:p>
        </p:txBody>
      </p:sp>
      <p:sp>
        <p:nvSpPr>
          <p:cNvPr id="3" name="Untertitel 2"/>
          <p:cNvSpPr>
            <a:spLocks noGrp="1"/>
          </p:cNvSpPr>
          <p:nvPr>
            <p:ph type="subTitle" idx="1"/>
          </p:nvPr>
        </p:nvSpPr>
        <p:spPr>
          <a:xfrm>
            <a:off x="683568" y="1340768"/>
            <a:ext cx="5472608" cy="5040560"/>
          </a:xfrm>
        </p:spPr>
        <p:txBody>
          <a:bodyPr>
            <a:normAutofit lnSpcReduction="10000"/>
          </a:bodyPr>
          <a:lstStyle/>
          <a:p>
            <a:pPr marL="447675" indent="-447675" algn="l" defTabSz="447675">
              <a:spcBef>
                <a:spcPts val="0"/>
              </a:spcBef>
            </a:pPr>
            <a:r>
              <a:rPr lang="de-DE" sz="2400" dirty="0" smtClean="0">
                <a:solidFill>
                  <a:srgbClr val="0A0A0A"/>
                </a:solidFill>
              </a:rPr>
              <a:t>-	Anregung </a:t>
            </a:r>
            <a:r>
              <a:rPr lang="de-DE" sz="2400" dirty="0">
                <a:solidFill>
                  <a:srgbClr val="0A0A0A"/>
                </a:solidFill>
              </a:rPr>
              <a:t>zur honorarorientierten </a:t>
            </a:r>
            <a:r>
              <a:rPr lang="de-DE" sz="2400" dirty="0" smtClean="0">
                <a:solidFill>
                  <a:srgbClr val="0A0A0A"/>
                </a:solidFill>
              </a:rPr>
              <a:t>Vertragsanalyse;</a:t>
            </a:r>
          </a:p>
          <a:p>
            <a:pPr algn="l" defTabSz="447675">
              <a:spcBef>
                <a:spcPts val="0"/>
              </a:spcBef>
            </a:pPr>
            <a:r>
              <a:rPr lang="de-DE" sz="2400" dirty="0" smtClean="0">
                <a:solidFill>
                  <a:srgbClr val="0A0A0A"/>
                </a:solidFill>
              </a:rPr>
              <a:t>-	Anregung </a:t>
            </a:r>
            <a:r>
              <a:rPr lang="de-DE" sz="2400" dirty="0">
                <a:solidFill>
                  <a:srgbClr val="0A0A0A"/>
                </a:solidFill>
              </a:rPr>
              <a:t>zur honorarorientierten </a:t>
            </a:r>
            <a:r>
              <a:rPr lang="de-DE" sz="2400" dirty="0" smtClean="0">
                <a:solidFill>
                  <a:srgbClr val="0A0A0A"/>
                </a:solidFill>
              </a:rPr>
              <a:t>	Analyse </a:t>
            </a:r>
            <a:r>
              <a:rPr lang="de-DE" sz="2400" dirty="0">
                <a:solidFill>
                  <a:srgbClr val="0A0A0A"/>
                </a:solidFill>
              </a:rPr>
              <a:t>des Planungsverlaufs</a:t>
            </a:r>
            <a:r>
              <a:rPr lang="de-DE" sz="2400" dirty="0" smtClean="0">
                <a:solidFill>
                  <a:srgbClr val="0A0A0A"/>
                </a:solidFill>
              </a:rPr>
              <a:t>;</a:t>
            </a:r>
          </a:p>
          <a:p>
            <a:pPr algn="l" defTabSz="447675">
              <a:spcBef>
                <a:spcPts val="0"/>
              </a:spcBef>
            </a:pPr>
            <a:r>
              <a:rPr lang="de-DE" sz="2400" dirty="0" smtClean="0">
                <a:solidFill>
                  <a:srgbClr val="0A0A0A"/>
                </a:solidFill>
              </a:rPr>
              <a:t>-	</a:t>
            </a:r>
            <a:r>
              <a:rPr lang="de-DE" sz="2400" dirty="0">
                <a:solidFill>
                  <a:srgbClr val="0A0A0A"/>
                </a:solidFill>
              </a:rPr>
              <a:t>Sensibilisierung für honorarrelevante </a:t>
            </a:r>
            <a:r>
              <a:rPr lang="de-DE" sz="2400" dirty="0" smtClean="0">
                <a:solidFill>
                  <a:srgbClr val="0A0A0A"/>
                </a:solidFill>
              </a:rPr>
              <a:t>	Sachverhalte</a:t>
            </a:r>
            <a:r>
              <a:rPr lang="de-DE" sz="2400" dirty="0">
                <a:solidFill>
                  <a:srgbClr val="0A0A0A"/>
                </a:solidFill>
              </a:rPr>
              <a:t>;</a:t>
            </a:r>
          </a:p>
          <a:p>
            <a:pPr algn="l" defTabSz="447675">
              <a:spcBef>
                <a:spcPts val="0"/>
              </a:spcBef>
            </a:pPr>
            <a:r>
              <a:rPr lang="de-DE" sz="2400" dirty="0">
                <a:solidFill>
                  <a:srgbClr val="0A0A0A"/>
                </a:solidFill>
              </a:rPr>
              <a:t>-	Hinweise auf </a:t>
            </a:r>
            <a:r>
              <a:rPr lang="de-DE" sz="2400" dirty="0" smtClean="0">
                <a:solidFill>
                  <a:srgbClr val="0A0A0A"/>
                </a:solidFill>
              </a:rPr>
              <a:t>Kommunikations-	</a:t>
            </a:r>
            <a:r>
              <a:rPr lang="de-DE" sz="2400" dirty="0" err="1" smtClean="0">
                <a:solidFill>
                  <a:srgbClr val="0A0A0A"/>
                </a:solidFill>
              </a:rPr>
              <a:t>notwendigkeiten</a:t>
            </a:r>
            <a:r>
              <a:rPr lang="de-DE" sz="2400" dirty="0">
                <a:solidFill>
                  <a:srgbClr val="0A0A0A"/>
                </a:solidFill>
              </a:rPr>
              <a:t>;</a:t>
            </a:r>
            <a:endParaRPr lang="de-DE" sz="2400" dirty="0" smtClean="0">
              <a:solidFill>
                <a:srgbClr val="0A0A0A"/>
              </a:solidFill>
            </a:endParaRPr>
          </a:p>
          <a:p>
            <a:pPr algn="l" defTabSz="447675">
              <a:spcBef>
                <a:spcPts val="0"/>
              </a:spcBef>
            </a:pPr>
            <a:r>
              <a:rPr lang="de-DE" sz="2400" dirty="0" smtClean="0">
                <a:solidFill>
                  <a:srgbClr val="0A0A0A"/>
                </a:solidFill>
              </a:rPr>
              <a:t>-</a:t>
            </a:r>
            <a:r>
              <a:rPr lang="de-DE" sz="2400" dirty="0">
                <a:solidFill>
                  <a:srgbClr val="0A0A0A"/>
                </a:solidFill>
              </a:rPr>
              <a:t>	Hinweise auf </a:t>
            </a:r>
            <a:r>
              <a:rPr lang="de-DE" sz="2400" dirty="0" smtClean="0">
                <a:solidFill>
                  <a:srgbClr val="0A0A0A"/>
                </a:solidFill>
              </a:rPr>
              <a:t>Dokumentations-	</a:t>
            </a:r>
            <a:r>
              <a:rPr lang="de-DE" sz="2400" dirty="0" err="1" smtClean="0">
                <a:solidFill>
                  <a:srgbClr val="0A0A0A"/>
                </a:solidFill>
              </a:rPr>
              <a:t>notwendigkeiten</a:t>
            </a:r>
            <a:r>
              <a:rPr lang="de-DE" sz="2400" dirty="0" smtClean="0">
                <a:solidFill>
                  <a:srgbClr val="0A0A0A"/>
                </a:solidFill>
              </a:rPr>
              <a:t>;</a:t>
            </a:r>
            <a:endParaRPr lang="de-DE" sz="2400" dirty="0">
              <a:solidFill>
                <a:srgbClr val="0A0A0A"/>
              </a:solidFill>
            </a:endParaRPr>
          </a:p>
          <a:p>
            <a:pPr algn="l" defTabSz="447675">
              <a:spcBef>
                <a:spcPts val="0"/>
              </a:spcBef>
            </a:pPr>
            <a:r>
              <a:rPr lang="de-DE" sz="2400" dirty="0" smtClean="0">
                <a:solidFill>
                  <a:srgbClr val="0A0A0A"/>
                </a:solidFill>
              </a:rPr>
              <a:t>-	Doppelrolle </a:t>
            </a:r>
            <a:r>
              <a:rPr lang="de-DE" sz="2400" dirty="0">
                <a:solidFill>
                  <a:srgbClr val="0A0A0A"/>
                </a:solidFill>
              </a:rPr>
              <a:t>als </a:t>
            </a:r>
            <a:r>
              <a:rPr lang="de-DE" sz="2400" dirty="0" smtClean="0">
                <a:solidFill>
                  <a:srgbClr val="0A0A0A"/>
                </a:solidFill>
              </a:rPr>
              <a:t>Generalplaner und als 	(</a:t>
            </a:r>
            <a:r>
              <a:rPr lang="de-DE" sz="2400" dirty="0">
                <a:solidFill>
                  <a:srgbClr val="0A0A0A"/>
                </a:solidFill>
              </a:rPr>
              <a:t>Haupt-) Auftragnehmer;</a:t>
            </a:r>
            <a:endParaRPr lang="de-DE" sz="2400" dirty="0" smtClean="0">
              <a:solidFill>
                <a:srgbClr val="0A0A0A"/>
              </a:solidFill>
            </a:endParaRPr>
          </a:p>
          <a:p>
            <a:pPr algn="l" defTabSz="447675">
              <a:spcBef>
                <a:spcPts val="0"/>
              </a:spcBef>
            </a:pPr>
            <a:r>
              <a:rPr lang="de-DE" sz="2400" dirty="0" smtClean="0">
                <a:solidFill>
                  <a:srgbClr val="0A0A0A"/>
                </a:solidFill>
              </a:rPr>
              <a:t>-	</a:t>
            </a:r>
            <a:r>
              <a:rPr lang="de-DE" sz="2400" dirty="0">
                <a:solidFill>
                  <a:srgbClr val="0A0A0A"/>
                </a:solidFill>
              </a:rPr>
              <a:t>Erkennen der eigenen Grenzen;</a:t>
            </a:r>
          </a:p>
          <a:p>
            <a:pPr algn="l" defTabSz="447675">
              <a:spcBef>
                <a:spcPts val="0"/>
              </a:spcBef>
            </a:pPr>
            <a:r>
              <a:rPr lang="de-DE" sz="2400" dirty="0" smtClean="0">
                <a:solidFill>
                  <a:srgbClr val="0A0A0A"/>
                </a:solidFill>
              </a:rPr>
              <a:t>-</a:t>
            </a:r>
            <a:r>
              <a:rPr lang="de-DE" sz="2400" dirty="0">
                <a:solidFill>
                  <a:srgbClr val="0A0A0A"/>
                </a:solidFill>
              </a:rPr>
              <a:t>	</a:t>
            </a:r>
            <a:r>
              <a:rPr lang="de-DE" sz="2400" dirty="0" smtClean="0">
                <a:solidFill>
                  <a:srgbClr val="0A0A0A"/>
                </a:solidFill>
              </a:rPr>
              <a:t>Tauschgerechtigkeit.</a:t>
            </a:r>
            <a:endParaRPr lang="de-DE" sz="2400" dirty="0">
              <a:solidFill>
                <a:srgbClr val="0A0A0A"/>
              </a:solidFill>
            </a:endParaRPr>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3013619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274638"/>
            <a:ext cx="8003232" cy="778098"/>
          </a:xfrm>
        </p:spPr>
        <p:txBody>
          <a:bodyPr anchor="t">
            <a:normAutofit/>
          </a:bodyPr>
          <a:lstStyle/>
          <a:p>
            <a:pPr algn="l"/>
            <a:r>
              <a:rPr lang="de-DE" sz="3200" dirty="0" smtClean="0"/>
              <a:t>Was heute nicht erreicht wird:</a:t>
            </a:r>
            <a:endParaRPr lang="de-DE" sz="3200" dirty="0"/>
          </a:p>
        </p:txBody>
      </p:sp>
      <p:sp>
        <p:nvSpPr>
          <p:cNvPr id="3" name="Inhaltsplatzhalter 2"/>
          <p:cNvSpPr>
            <a:spLocks noGrp="1"/>
          </p:cNvSpPr>
          <p:nvPr>
            <p:ph idx="1"/>
          </p:nvPr>
        </p:nvSpPr>
        <p:spPr>
          <a:xfrm>
            <a:off x="683568" y="764704"/>
            <a:ext cx="5472608" cy="4680521"/>
          </a:xfrm>
        </p:spPr>
        <p:txBody>
          <a:bodyPr>
            <a:normAutofit/>
          </a:bodyPr>
          <a:lstStyle/>
          <a:p>
            <a:pPr marL="0" indent="0">
              <a:buNone/>
            </a:pPr>
            <a:endParaRPr lang="de-DE" sz="2400" dirty="0" smtClean="0"/>
          </a:p>
          <a:p>
            <a:pPr marL="0" indent="0">
              <a:buNone/>
            </a:pPr>
            <a:r>
              <a:rPr lang="de-DE" sz="2400" dirty="0" smtClean="0"/>
              <a:t>Die Implementation der konkreten Arbeitsabläufe „Nachtragsmanagement“ als Standards und Routinen in der Wertschöpfungskette des Architekturbüros von der Vertragsanbahnung bis zur Abrechnung eines Planungsvorhabens.</a:t>
            </a:r>
            <a:endParaRPr lang="de-DE" sz="2400" dirty="0"/>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2479663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4114800" cy="850106"/>
          </a:xfrm>
        </p:spPr>
        <p:txBody>
          <a:bodyPr>
            <a:normAutofit/>
          </a:bodyPr>
          <a:lstStyle/>
          <a:p>
            <a:pPr algn="just"/>
            <a:r>
              <a:rPr lang="de-DE" sz="3200" b="1" dirty="0" smtClean="0"/>
              <a:t>Übersicht:</a:t>
            </a:r>
            <a:endParaRPr lang="de-DE" sz="3200" b="1" dirty="0"/>
          </a:p>
        </p:txBody>
      </p:sp>
      <p:sp>
        <p:nvSpPr>
          <p:cNvPr id="3" name="Inhaltsplatzhalter 2"/>
          <p:cNvSpPr>
            <a:spLocks noGrp="1"/>
          </p:cNvSpPr>
          <p:nvPr>
            <p:ph idx="1"/>
          </p:nvPr>
        </p:nvSpPr>
        <p:spPr>
          <a:xfrm>
            <a:off x="395536" y="548680"/>
            <a:ext cx="6048672" cy="6012584"/>
          </a:xfrm>
        </p:spPr>
        <p:txBody>
          <a:bodyPr>
            <a:noAutofit/>
          </a:bodyPr>
          <a:lstStyle/>
          <a:p>
            <a:endParaRPr lang="de-DE" sz="2400" dirty="0" smtClean="0"/>
          </a:p>
          <a:p>
            <a:pPr marL="450000" indent="-450000" defTabSz="447675">
              <a:buNone/>
            </a:pPr>
            <a:r>
              <a:rPr lang="de-DE" sz="2400" dirty="0" smtClean="0"/>
              <a:t>I	Ausgangspunkt: Der Architektenvertrag; § 7.1 </a:t>
            </a:r>
            <a:r>
              <a:rPr lang="de-DE" sz="2400" dirty="0" smtClean="0"/>
              <a:t>HOAI</a:t>
            </a:r>
            <a:endParaRPr lang="de-DE" sz="2400" dirty="0" smtClean="0"/>
          </a:p>
          <a:p>
            <a:pPr marL="450000" indent="-450000" defTabSz="447675">
              <a:buNone/>
            </a:pPr>
            <a:r>
              <a:rPr lang="de-DE" sz="2400" dirty="0" smtClean="0"/>
              <a:t>II	Unterschreitung des Mindestsatzes, § 7.3 </a:t>
            </a:r>
            <a:r>
              <a:rPr lang="de-DE" sz="2400" dirty="0" smtClean="0"/>
              <a:t>HOAI</a:t>
            </a:r>
            <a:endParaRPr lang="de-DE" sz="2400" dirty="0" smtClean="0"/>
          </a:p>
          <a:p>
            <a:pPr marL="450000" indent="-450000" defTabSz="447675">
              <a:buNone/>
            </a:pPr>
            <a:r>
              <a:rPr lang="de-DE" sz="2400" dirty="0" smtClean="0"/>
              <a:t>III	Anpassung des Vertragshonorars, § 7.5 </a:t>
            </a:r>
            <a:r>
              <a:rPr lang="de-DE" sz="2400" dirty="0" smtClean="0"/>
              <a:t>HOAI</a:t>
            </a:r>
            <a:endParaRPr lang="de-DE" sz="2400" dirty="0" smtClean="0"/>
          </a:p>
          <a:p>
            <a:pPr marL="450000" indent="-450000" defTabSz="447675">
              <a:buNone/>
            </a:pPr>
            <a:r>
              <a:rPr lang="de-DE" sz="2400" dirty="0" smtClean="0"/>
              <a:t>IV	Leistungen, § 3.2 HOAI, und leistungsändernde Anordnungen</a:t>
            </a:r>
          </a:p>
          <a:p>
            <a:pPr marL="0" indent="0" defTabSz="447675">
              <a:buNone/>
            </a:pPr>
            <a:r>
              <a:rPr lang="de-DE" sz="2400" dirty="0" smtClean="0"/>
              <a:t>IV.1	Grundsatz: Leistungsbildkonforme Vergütung</a:t>
            </a:r>
          </a:p>
          <a:p>
            <a:pPr marL="0" indent="0" defTabSz="447675">
              <a:buNone/>
            </a:pPr>
            <a:r>
              <a:rPr lang="de-DE" sz="2400" dirty="0" smtClean="0"/>
              <a:t>IV.2	Änderung des Leistungsziels</a:t>
            </a:r>
          </a:p>
          <a:p>
            <a:pPr marL="0" indent="0" defTabSz="447675">
              <a:buNone/>
            </a:pPr>
            <a:r>
              <a:rPr lang="de-DE" sz="2400" dirty="0" smtClean="0"/>
              <a:t>IV.3	Änderung des Leistungsumfangs</a:t>
            </a:r>
          </a:p>
          <a:p>
            <a:pPr marL="0" indent="0" defTabSz="447675">
              <a:buNone/>
            </a:pPr>
            <a:r>
              <a:rPr lang="de-DE" sz="2400" dirty="0" smtClean="0"/>
              <a:t>IV.4	Andere Anordnungen des Auftraggebers</a:t>
            </a:r>
          </a:p>
          <a:p>
            <a:pPr marL="0" indent="0" defTabSz="447675">
              <a:buNone/>
            </a:pPr>
            <a:endParaRPr lang="de-DE" sz="2400" dirty="0" smtClean="0"/>
          </a:p>
          <a:p>
            <a:pPr marL="0" indent="0" defTabSz="447675">
              <a:buNone/>
            </a:pPr>
            <a:endParaRPr lang="de-DE" sz="2400" dirty="0" smtClean="0"/>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2398278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332656"/>
            <a:ext cx="5111750" cy="6228608"/>
          </a:xfrm>
        </p:spPr>
        <p:txBody>
          <a:bodyPr>
            <a:normAutofit/>
          </a:bodyPr>
          <a:lstStyle/>
          <a:p>
            <a:pPr marL="0" indent="0" algn="just">
              <a:buNone/>
            </a:pPr>
            <a:r>
              <a:rPr lang="de-DE" b="1" dirty="0" smtClean="0"/>
              <a:t>Übersicht</a:t>
            </a:r>
            <a:r>
              <a:rPr lang="de-DE" b="1" dirty="0" smtClean="0"/>
              <a:t>:</a:t>
            </a:r>
            <a:endParaRPr lang="de-DE" sz="1800" dirty="0" smtClean="0"/>
          </a:p>
          <a:p>
            <a:pPr marL="450000" indent="-450000" defTabSz="447675">
              <a:buNone/>
            </a:pPr>
            <a:r>
              <a:rPr lang="de-DE" sz="2400" dirty="0" smtClean="0"/>
              <a:t>V</a:t>
            </a:r>
            <a:r>
              <a:rPr lang="de-DE" sz="2400" dirty="0"/>
              <a:t>	</a:t>
            </a:r>
            <a:r>
              <a:rPr lang="de-DE" sz="2400" dirty="0" smtClean="0"/>
              <a:t>Besondere </a:t>
            </a:r>
            <a:r>
              <a:rPr lang="de-DE" sz="2400" dirty="0" smtClean="0"/>
              <a:t>Leistungen</a:t>
            </a:r>
            <a:endParaRPr lang="de-DE" sz="2400" dirty="0"/>
          </a:p>
          <a:p>
            <a:pPr marL="450000" indent="-450000" defTabSz="447675">
              <a:buNone/>
            </a:pPr>
            <a:r>
              <a:rPr lang="de-DE" sz="2400" dirty="0" smtClean="0"/>
              <a:t>VI	Zusätzliche </a:t>
            </a:r>
            <a:r>
              <a:rPr lang="de-DE" sz="2400" dirty="0" smtClean="0"/>
              <a:t>Leistungen</a:t>
            </a:r>
            <a:endParaRPr lang="de-DE" sz="2400" dirty="0" smtClean="0"/>
          </a:p>
          <a:p>
            <a:pPr marL="450000" indent="-450000" defTabSz="447675">
              <a:buNone/>
            </a:pPr>
            <a:r>
              <a:rPr lang="de-DE" sz="2400" dirty="0" smtClean="0"/>
              <a:t>VII	</a:t>
            </a:r>
            <a:r>
              <a:rPr lang="de-DE" sz="2400" dirty="0" smtClean="0"/>
              <a:t>Bauzeitverlängerung</a:t>
            </a:r>
            <a:endParaRPr lang="de-DE" sz="2400" dirty="0"/>
          </a:p>
          <a:p>
            <a:pPr marL="450000" indent="-450000" defTabSz="447675">
              <a:buNone/>
            </a:pPr>
            <a:r>
              <a:rPr lang="de-DE" sz="2400" dirty="0" smtClean="0"/>
              <a:t>VIII	Verzug des </a:t>
            </a:r>
            <a:r>
              <a:rPr lang="de-DE" sz="2400" dirty="0" smtClean="0"/>
              <a:t>Auftraggebers</a:t>
            </a:r>
            <a:endParaRPr lang="de-DE" sz="2400" dirty="0"/>
          </a:p>
          <a:p>
            <a:pPr marL="450000" indent="-450000" defTabSz="447675">
              <a:buNone/>
            </a:pPr>
            <a:r>
              <a:rPr lang="de-DE" sz="2400" dirty="0" smtClean="0"/>
              <a:t>IX	Mehrere Vorentwurfs- oder Entwurfsplanungen, § 10 </a:t>
            </a:r>
            <a:r>
              <a:rPr lang="de-DE" sz="2400" dirty="0" smtClean="0"/>
              <a:t>HOAI</a:t>
            </a:r>
            <a:endParaRPr lang="de-DE" sz="2400" dirty="0"/>
          </a:p>
          <a:p>
            <a:pPr marL="450000" indent="-450000" defTabSz="447675">
              <a:buNone/>
            </a:pPr>
            <a:r>
              <a:rPr lang="de-DE" sz="2400" dirty="0"/>
              <a:t>X</a:t>
            </a:r>
            <a:r>
              <a:rPr lang="de-DE" sz="2400" dirty="0" smtClean="0"/>
              <a:t>	Projektleitung und Nachtrags-management (</a:t>
            </a:r>
            <a:r>
              <a:rPr lang="de-DE" sz="2400" dirty="0" err="1" smtClean="0"/>
              <a:t>best</a:t>
            </a:r>
            <a:r>
              <a:rPr lang="de-DE" sz="2400" dirty="0" smtClean="0"/>
              <a:t> </a:t>
            </a:r>
            <a:r>
              <a:rPr lang="de-DE" sz="2400" dirty="0" err="1" smtClean="0"/>
              <a:t>practice</a:t>
            </a:r>
            <a:r>
              <a:rPr lang="de-DE" sz="2400" dirty="0" smtClean="0"/>
              <a:t>)</a:t>
            </a:r>
            <a:endParaRPr lang="de-DE" sz="2400" dirty="0"/>
          </a:p>
          <a:p>
            <a:pPr marL="0" indent="0">
              <a:buNone/>
            </a:pPr>
            <a:endParaRPr lang="de-DE" dirty="0"/>
          </a:p>
        </p:txBody>
      </p:sp>
      <p:pic>
        <p:nvPicPr>
          <p:cNvPr id="5"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428362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059016" cy="706090"/>
          </a:xfrm>
        </p:spPr>
        <p:txBody>
          <a:bodyPr>
            <a:normAutofit/>
          </a:bodyPr>
          <a:lstStyle/>
          <a:p>
            <a:pPr algn="l" defTabSz="447675"/>
            <a:r>
              <a:rPr lang="de-DE" sz="2000" b="1" dirty="0" smtClean="0"/>
              <a:t>I	</a:t>
            </a:r>
            <a:r>
              <a:rPr lang="de-DE" sz="2000" dirty="0"/>
              <a:t> Ausgangspunkt: Der Architektenvertrag; § 7.1 HOAI</a:t>
            </a:r>
            <a:endParaRPr lang="de-DE" sz="2000" b="1" dirty="0"/>
          </a:p>
        </p:txBody>
      </p:sp>
      <p:sp>
        <p:nvSpPr>
          <p:cNvPr id="3" name="Inhaltsplatzhalter 2"/>
          <p:cNvSpPr>
            <a:spLocks noGrp="1"/>
          </p:cNvSpPr>
          <p:nvPr>
            <p:ph idx="1"/>
          </p:nvPr>
        </p:nvSpPr>
        <p:spPr>
          <a:xfrm>
            <a:off x="611560" y="1268760"/>
            <a:ext cx="5698976" cy="4896544"/>
          </a:xfrm>
        </p:spPr>
        <p:txBody>
          <a:bodyPr>
            <a:normAutofit fontScale="85000" lnSpcReduction="20000"/>
          </a:bodyPr>
          <a:lstStyle/>
          <a:p>
            <a:pPr algn="just"/>
            <a:r>
              <a:rPr lang="de-DE" sz="2100" dirty="0" smtClean="0"/>
              <a:t>„</a:t>
            </a:r>
            <a:r>
              <a:rPr lang="de-DE" sz="2100" i="1" dirty="0"/>
              <a:t>Das Honorar richtet sich nach der schriftlichen Vereinbarung, die die Vertragsparteien bei Auftragserteilung im Rahmen der durch diese Verordnung festgesetzten Mindest- und Höchstsätze treffen</a:t>
            </a:r>
            <a:r>
              <a:rPr lang="de-DE" sz="2100" i="1" dirty="0" smtClean="0"/>
              <a:t>.</a:t>
            </a:r>
            <a:r>
              <a:rPr lang="de-DE" sz="2100" dirty="0" smtClean="0"/>
              <a:t>“</a:t>
            </a:r>
          </a:p>
          <a:p>
            <a:pPr algn="just"/>
            <a:r>
              <a:rPr lang="de-DE" sz="2100" dirty="0" smtClean="0"/>
              <a:t>Teilweise wird in </a:t>
            </a:r>
            <a:r>
              <a:rPr lang="de-DE" sz="2100" dirty="0" err="1" smtClean="0"/>
              <a:t>Architektverträgen</a:t>
            </a:r>
            <a:r>
              <a:rPr lang="de-DE" sz="2100" dirty="0" smtClean="0"/>
              <a:t> </a:t>
            </a:r>
            <a:r>
              <a:rPr lang="de-DE" sz="2100" dirty="0"/>
              <a:t>das Honorar </a:t>
            </a:r>
            <a:r>
              <a:rPr lang="de-DE" sz="2100" dirty="0" smtClean="0"/>
              <a:t>pauschaliert, teilweise wird die Vergütung </a:t>
            </a:r>
            <a:r>
              <a:rPr lang="de-DE" sz="2100" dirty="0"/>
              <a:t>für die Planungsleistung nach den Tabellenhonoraren der HOAI </a:t>
            </a:r>
            <a:r>
              <a:rPr lang="de-DE" sz="2100" dirty="0" smtClean="0"/>
              <a:t>ermittelt. </a:t>
            </a:r>
            <a:endParaRPr lang="de-DE" sz="2100" dirty="0"/>
          </a:p>
          <a:p>
            <a:pPr algn="just"/>
            <a:r>
              <a:rPr lang="de-DE" sz="2100" dirty="0" smtClean="0"/>
              <a:t>Es ist ferner zu unterscheiden zwischen Verträgen, auf welche die HOAI anzuwenden ist, und „HOAI-freien“ Verträgen.</a:t>
            </a:r>
          </a:p>
          <a:p>
            <a:pPr algn="just"/>
            <a:r>
              <a:rPr lang="de-DE" sz="2100" dirty="0"/>
              <a:t>Das Pauschalhonorar wird regelmäßig aufgeteilt auf Leistungsstufen (= mehrere Leistungsphasen werden zusammengefasst) oder auf einzelne </a:t>
            </a:r>
            <a:r>
              <a:rPr lang="de-DE" sz="2100" dirty="0" smtClean="0"/>
              <a:t>Leistungsphasen.</a:t>
            </a:r>
          </a:p>
          <a:p>
            <a:pPr algn="just"/>
            <a:r>
              <a:rPr lang="de-DE" sz="2100" dirty="0"/>
              <a:t>Vertragsanalyse: Welches sind die vom vertraglich vereinbarten Pauschalhonorar umfassten und damit abgegoltenen vertraglichen </a:t>
            </a:r>
            <a:r>
              <a:rPr lang="de-DE" sz="2100" dirty="0" err="1"/>
              <a:t>Planerleistungen</a:t>
            </a:r>
            <a:r>
              <a:rPr lang="de-DE" sz="2100" dirty="0"/>
              <a:t> </a:t>
            </a:r>
            <a:r>
              <a:rPr lang="de-DE" sz="2100" dirty="0" smtClean="0"/>
              <a:t>?</a:t>
            </a:r>
          </a:p>
          <a:p>
            <a:pPr algn="just"/>
            <a:r>
              <a:rPr lang="de-DE" sz="2100" dirty="0" smtClean="0"/>
              <a:t>Grundsatz: Alle </a:t>
            </a:r>
            <a:r>
              <a:rPr lang="de-DE" sz="2100" dirty="0"/>
              <a:t>anderen Leistungen, die nicht vertraglich abgegolten sind, sind zusätzlich zu vergüten.</a:t>
            </a:r>
            <a:endParaRPr lang="de-DE" sz="2100" dirty="0" smtClean="0"/>
          </a:p>
          <a:p>
            <a:pPr algn="just"/>
            <a:endParaRPr lang="de-DE" sz="1600" dirty="0"/>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2119460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08912" cy="720080"/>
          </a:xfrm>
        </p:spPr>
        <p:txBody>
          <a:bodyPr>
            <a:normAutofit/>
          </a:bodyPr>
          <a:lstStyle/>
          <a:p>
            <a:pPr algn="l" defTabSz="447675"/>
            <a:r>
              <a:rPr lang="de-DE" sz="2000" b="1" dirty="0" smtClean="0"/>
              <a:t>II	</a:t>
            </a:r>
            <a:r>
              <a:rPr lang="de-DE" sz="2000" dirty="0"/>
              <a:t> Unterschreitung des Mindestsatzes, § 7.3 HOAI</a:t>
            </a:r>
            <a:endParaRPr lang="de-DE" sz="2000" b="1" dirty="0"/>
          </a:p>
        </p:txBody>
      </p:sp>
      <p:sp>
        <p:nvSpPr>
          <p:cNvPr id="3" name="Inhaltsplatzhalter 2"/>
          <p:cNvSpPr>
            <a:spLocks noGrp="1"/>
          </p:cNvSpPr>
          <p:nvPr>
            <p:ph idx="1"/>
          </p:nvPr>
        </p:nvSpPr>
        <p:spPr>
          <a:xfrm>
            <a:off x="457200" y="980728"/>
            <a:ext cx="5987008" cy="5760640"/>
          </a:xfrm>
        </p:spPr>
        <p:txBody>
          <a:bodyPr>
            <a:normAutofit fontScale="92500" lnSpcReduction="20000"/>
          </a:bodyPr>
          <a:lstStyle/>
          <a:p>
            <a:pPr marL="450000" indent="-450000" algn="just"/>
            <a:endParaRPr lang="de-DE" sz="1900" dirty="0" smtClean="0"/>
          </a:p>
          <a:p>
            <a:pPr marL="450000" indent="-450000" algn="just"/>
            <a:r>
              <a:rPr lang="de-DE" sz="1900" dirty="0" smtClean="0"/>
              <a:t>Die </a:t>
            </a:r>
            <a:r>
              <a:rPr lang="de-DE" sz="1900" dirty="0"/>
              <a:t>in der HOAI gesetzlich festgelegten Mindestsätze können nur durch schriftliche Vereinbarung bei Auftragserteilung und nur in Ausnahmefällen </a:t>
            </a:r>
            <a:r>
              <a:rPr lang="de-DE" sz="1900" u="sng" dirty="0"/>
              <a:t>unter</a:t>
            </a:r>
            <a:r>
              <a:rPr lang="de-DE" sz="1900" dirty="0"/>
              <a:t>schritten </a:t>
            </a:r>
            <a:r>
              <a:rPr lang="de-DE" sz="1900" dirty="0" smtClean="0"/>
              <a:t>werden</a:t>
            </a:r>
            <a:r>
              <a:rPr lang="de-DE" sz="1900" dirty="0"/>
              <a:t>, § 7.3 </a:t>
            </a:r>
            <a:r>
              <a:rPr lang="de-DE" sz="1900" dirty="0" smtClean="0"/>
              <a:t>HOAI;</a:t>
            </a:r>
          </a:p>
          <a:p>
            <a:pPr marL="450000" indent="-450000" algn="just"/>
            <a:r>
              <a:rPr lang="de-DE" sz="1900" dirty="0" smtClean="0"/>
              <a:t>liegen </a:t>
            </a:r>
            <a:r>
              <a:rPr lang="de-DE" sz="1900" dirty="0"/>
              <a:t>diese Voraussetzungen nicht vor, ist die </a:t>
            </a:r>
            <a:r>
              <a:rPr lang="de-DE" sz="1900" dirty="0" smtClean="0"/>
              <a:t>den Mindestsatz unterschreitende </a:t>
            </a:r>
            <a:r>
              <a:rPr lang="de-DE" sz="1900" dirty="0"/>
              <a:t>Honorarvereinbarung unwirksam</a:t>
            </a:r>
            <a:r>
              <a:rPr lang="de-DE" sz="1900" dirty="0" smtClean="0"/>
              <a:t>;</a:t>
            </a:r>
          </a:p>
          <a:p>
            <a:pPr marL="450000" indent="-450000" algn="just"/>
            <a:r>
              <a:rPr lang="de-DE" sz="1900" dirty="0"/>
              <a:t>es kann sodann der Mindestsatz errechnet und eine Vergütung in dieser Höhe verlangt und durchgesetzt </a:t>
            </a:r>
            <a:r>
              <a:rPr lang="de-DE" sz="1900" dirty="0" smtClean="0"/>
              <a:t>werden.</a:t>
            </a:r>
          </a:p>
          <a:p>
            <a:pPr marL="0" indent="0" algn="just">
              <a:buNone/>
            </a:pPr>
            <a:endParaRPr lang="de-DE" sz="1900" dirty="0" smtClean="0"/>
          </a:p>
          <a:p>
            <a:pPr marL="0" indent="0" algn="just">
              <a:buNone/>
            </a:pPr>
            <a:r>
              <a:rPr lang="de-DE" sz="1900" dirty="0" smtClean="0"/>
              <a:t>Typischer Fall:</a:t>
            </a:r>
          </a:p>
          <a:p>
            <a:pPr marL="0" indent="0" algn="just">
              <a:buNone/>
            </a:pPr>
            <a:endParaRPr lang="de-DE" sz="1900" dirty="0"/>
          </a:p>
          <a:p>
            <a:pPr marL="0" indent="0" algn="just">
              <a:buNone/>
            </a:pPr>
            <a:r>
              <a:rPr lang="de-DE" sz="1900" dirty="0" smtClean="0"/>
              <a:t>Es </a:t>
            </a:r>
            <a:r>
              <a:rPr lang="de-DE" sz="1900" dirty="0"/>
              <a:t>wurde eine "knappe" Honorarvereinbarung getroffen. Es sollen zusätzlich zu den Leistungen auch besondere Leistungen erbracht </a:t>
            </a:r>
            <a:r>
              <a:rPr lang="de-DE" sz="1900" dirty="0" smtClean="0"/>
              <a:t>werden, welche vom Pauschalhonorar mit abgegolten sind. </a:t>
            </a:r>
            <a:r>
              <a:rPr lang="de-DE" sz="1900" dirty="0"/>
              <a:t>Im Planungs- und Bauverlauf erhöhen sich die anrechenbaren Kosten beträchtlich. Die vertragliche Pauschalvergütung, welche möglicherweise zu Anfang des Planungsvorhabens wirksam vereinbart war, wird damit unwirksam.</a:t>
            </a:r>
            <a:r>
              <a:rPr lang="de-DE" sz="1900" dirty="0" smtClean="0"/>
              <a:t> </a:t>
            </a:r>
          </a:p>
          <a:p>
            <a:pPr marL="0" indent="0" algn="just" defTabSz="447675">
              <a:buNone/>
            </a:pPr>
            <a:r>
              <a:rPr lang="de-DE" sz="1600" dirty="0" smtClean="0"/>
              <a:t>	</a:t>
            </a:r>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2865132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7992888" cy="576064"/>
          </a:xfrm>
        </p:spPr>
        <p:txBody>
          <a:bodyPr anchor="t">
            <a:normAutofit/>
          </a:bodyPr>
          <a:lstStyle/>
          <a:p>
            <a:pPr algn="l" defTabSz="447675"/>
            <a:r>
              <a:rPr lang="de-DE" sz="2000" b="1" dirty="0" smtClean="0"/>
              <a:t>III	</a:t>
            </a:r>
            <a:r>
              <a:rPr lang="de-DE" sz="2000" dirty="0"/>
              <a:t> Anpassung des Vertragshonorars, § 7.5 HOAI</a:t>
            </a:r>
            <a:endParaRPr lang="de-DE" sz="2000" b="1" dirty="0"/>
          </a:p>
        </p:txBody>
      </p:sp>
      <p:sp>
        <p:nvSpPr>
          <p:cNvPr id="3" name="Inhaltsplatzhalter 2"/>
          <p:cNvSpPr>
            <a:spLocks noGrp="1"/>
          </p:cNvSpPr>
          <p:nvPr>
            <p:ph idx="1"/>
          </p:nvPr>
        </p:nvSpPr>
        <p:spPr>
          <a:xfrm>
            <a:off x="467544" y="908720"/>
            <a:ext cx="6048672" cy="5760640"/>
          </a:xfrm>
        </p:spPr>
        <p:txBody>
          <a:bodyPr>
            <a:normAutofit fontScale="92500" lnSpcReduction="10000"/>
          </a:bodyPr>
          <a:lstStyle/>
          <a:p>
            <a:pPr marL="450000" indent="-450000" algn="just"/>
            <a:r>
              <a:rPr lang="de-DE" sz="1900" dirty="0"/>
              <a:t>„</a:t>
            </a:r>
            <a:r>
              <a:rPr lang="de-DE" sz="1900" i="1" dirty="0"/>
              <a:t>Ändert sich der </a:t>
            </a:r>
            <a:r>
              <a:rPr lang="de-DE" sz="1900" i="1" dirty="0" smtClean="0"/>
              <a:t>beauftragte </a:t>
            </a:r>
            <a:r>
              <a:rPr lang="de-DE" sz="1900" i="1" dirty="0"/>
              <a:t>Leistungsumfang auf Veranlassung des Auftraggebers während der Laufzeit des Vertrages mit der Folge von Änderungen der anrechenbaren Kosten, </a:t>
            </a:r>
            <a:r>
              <a:rPr lang="de-DE" sz="1900" i="1" dirty="0" smtClean="0"/>
              <a:t>Werten </a:t>
            </a:r>
            <a:r>
              <a:rPr lang="de-DE" sz="1900" i="1" dirty="0"/>
              <a:t>oder Verrechnungseinheiten, ist die dem Honorar zu Grunde liegende Vereinbarung durch schriftliche Vereinbarung anzupassen</a:t>
            </a:r>
            <a:r>
              <a:rPr lang="de-DE" sz="1900" dirty="0"/>
              <a:t>.", § 7.5 </a:t>
            </a:r>
            <a:r>
              <a:rPr lang="de-DE" sz="1900" dirty="0" smtClean="0"/>
              <a:t>HOAI</a:t>
            </a:r>
          </a:p>
          <a:p>
            <a:pPr marL="450000" indent="-450000" algn="just"/>
            <a:r>
              <a:rPr lang="de-DE" sz="1900" dirty="0" smtClean="0"/>
              <a:t>Voraussetzung 1: Honorarvereinbarung (kein Tabellenhonorar !); </a:t>
            </a:r>
          </a:p>
          <a:p>
            <a:pPr marL="450000" indent="-450000" algn="just"/>
            <a:r>
              <a:rPr lang="de-DE" sz="1900" dirty="0"/>
              <a:t>Voraussetzung </a:t>
            </a:r>
            <a:r>
              <a:rPr lang="de-DE" sz="1900" dirty="0" smtClean="0"/>
              <a:t>2: HOAI </a:t>
            </a:r>
            <a:r>
              <a:rPr lang="de-DE" sz="1900" dirty="0" err="1" smtClean="0"/>
              <a:t>muß</a:t>
            </a:r>
            <a:r>
              <a:rPr lang="de-DE" sz="1900" dirty="0" smtClean="0"/>
              <a:t> </a:t>
            </a:r>
            <a:r>
              <a:rPr lang="de-DE" sz="1900" dirty="0" err="1" smtClean="0"/>
              <a:t>gs</a:t>
            </a:r>
            <a:r>
              <a:rPr lang="de-DE" sz="1900" dirty="0" smtClean="0"/>
              <a:t>. </a:t>
            </a:r>
            <a:r>
              <a:rPr lang="de-DE" sz="1900" dirty="0"/>
              <a:t>a</a:t>
            </a:r>
            <a:r>
              <a:rPr lang="de-DE" sz="1900" dirty="0" smtClean="0"/>
              <a:t>nwendbar sein;</a:t>
            </a:r>
          </a:p>
          <a:p>
            <a:pPr marL="450000" indent="-450000"/>
            <a:r>
              <a:rPr lang="de-DE" sz="1900" dirty="0"/>
              <a:t>Voraussetzung 3</a:t>
            </a:r>
            <a:r>
              <a:rPr lang="de-DE" sz="1900" dirty="0" smtClean="0"/>
              <a:t>: nicht nur </a:t>
            </a:r>
            <a:r>
              <a:rPr lang="de-DE" sz="1900" dirty="0" err="1" smtClean="0"/>
              <a:t>bagatellarische</a:t>
            </a:r>
            <a:r>
              <a:rPr lang="de-DE" sz="1900" dirty="0" smtClean="0"/>
              <a:t> Veränderung der anrechenbaren Kosten auf Veranlassung des AG (&gt; 2 %) durch Veränderung des Leistungsumfangs;</a:t>
            </a:r>
          </a:p>
          <a:p>
            <a:pPr marL="450000" indent="-450000"/>
            <a:r>
              <a:rPr lang="de-DE" sz="1900" dirty="0" smtClean="0"/>
              <a:t>Vergleichsmaßstab: Die Kostenprognose zu Anfang der Planung , falls es diese nicht gibt</a:t>
            </a:r>
            <a:r>
              <a:rPr lang="de-DE" sz="1900" dirty="0"/>
              <a:t>:</a:t>
            </a:r>
            <a:r>
              <a:rPr lang="de-DE" sz="1900" dirty="0" smtClean="0"/>
              <a:t> die fertig gestellte Entwurfsplanung.</a:t>
            </a:r>
          </a:p>
          <a:p>
            <a:pPr marL="450000" indent="-450000"/>
            <a:endParaRPr lang="de-DE" sz="1900" dirty="0"/>
          </a:p>
          <a:p>
            <a:pPr marL="895350" indent="-895350" defTabSz="447675">
              <a:buNone/>
            </a:pPr>
            <a:r>
              <a:rPr lang="de-DE" sz="1900" b="1" dirty="0" smtClean="0"/>
              <a:t>Gut</a:t>
            </a:r>
            <a:r>
              <a:rPr lang="de-DE" sz="1900" dirty="0" smtClean="0"/>
              <a:t>:	Keine Mindestsatzunterschreitung erforderlich. Proportionale Fortschreibung des Honorars.</a:t>
            </a:r>
          </a:p>
          <a:p>
            <a:pPr marL="0" indent="0">
              <a:buNone/>
            </a:pPr>
            <a:endParaRPr lang="de-DE" sz="1900" dirty="0"/>
          </a:p>
          <a:p>
            <a:pPr marL="0" indent="0" defTabSz="876300">
              <a:buNone/>
              <a:tabLst>
                <a:tab pos="895350" algn="l"/>
              </a:tabLst>
            </a:pPr>
            <a:r>
              <a:rPr lang="de-DE" sz="1900" b="1" dirty="0" smtClean="0"/>
              <a:t>Schlecht</a:t>
            </a:r>
            <a:r>
              <a:rPr lang="de-DE" sz="1900" dirty="0" smtClean="0"/>
              <a:t>: </a:t>
            </a:r>
            <a:r>
              <a:rPr lang="de-DE" sz="1900" dirty="0" smtClean="0"/>
              <a:t>Honorar </a:t>
            </a:r>
            <a:r>
              <a:rPr lang="de-DE" sz="1900" dirty="0" smtClean="0"/>
              <a:t>kann auch reduziert werden.</a:t>
            </a:r>
          </a:p>
          <a:p>
            <a:pPr marL="0" indent="0">
              <a:buNone/>
            </a:pPr>
            <a:endParaRPr lang="de-DE" sz="1600" dirty="0"/>
          </a:p>
        </p:txBody>
      </p:sp>
      <p:pic>
        <p:nvPicPr>
          <p:cNvPr id="4" name="Bild 3" descr="Beschreibung: suepa_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021288"/>
            <a:ext cx="2051928" cy="539976"/>
          </a:xfrm>
          <a:prstGeom prst="rect">
            <a:avLst/>
          </a:prstGeom>
          <a:noFill/>
          <a:ln>
            <a:noFill/>
          </a:ln>
        </p:spPr>
      </p:pic>
    </p:spTree>
    <p:extLst>
      <p:ext uri="{BB962C8B-B14F-4D97-AF65-F5344CB8AC3E}">
        <p14:creationId xmlns:p14="http://schemas.microsoft.com/office/powerpoint/2010/main" val="951646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625</Words>
  <Application>Microsoft Office PowerPoint</Application>
  <PresentationFormat>Bildschirmpräsentation (4:3)</PresentationFormat>
  <Paragraphs>126</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Larissa</vt:lpstr>
      <vt:lpstr>Nachtragsmanagement für Architekten    Juristische Planungsbegleitung Struktur, Aufgaben, Werkzeuge  </vt:lpstr>
      <vt:lpstr>PowerPoint-Präsentation</vt:lpstr>
      <vt:lpstr>Ziel der gemeinsamen Bemühung:</vt:lpstr>
      <vt:lpstr>Was heute nicht erreicht wird:</vt:lpstr>
      <vt:lpstr>Übersicht:</vt:lpstr>
      <vt:lpstr>PowerPoint-Präsentation</vt:lpstr>
      <vt:lpstr>I  Ausgangspunkt: Der Architektenvertrag; § 7.1 HOAI</vt:lpstr>
      <vt:lpstr>II  Unterschreitung des Mindestsatzes, § 7.3 HOAI</vt:lpstr>
      <vt:lpstr>III  Anpassung des Vertragshonorars, § 7.5 HOAI</vt:lpstr>
      <vt:lpstr>PowerPoint-Präsentation</vt:lpstr>
      <vt:lpstr>PowerPoint-Präsentation</vt:lpstr>
      <vt:lpstr>V  Besondere Leistungen </vt:lpstr>
      <vt:lpstr> VI  Zusätzliche Leistungen   Der Begriff der "zusätzlichen Leistungen" hat mit der Novellierung der HOAI 2009 aus rechtlicher Sicht keine eigenständige vergütungsrelevante Bedeutung mehr. Der Katalog der "besonderen Leistungen“  in der Anlage 2 zur HOAI ist nicht abschließend und umfasst alle Leistungen, welche nicht von der vertraglich vereinbarten Vergütung abgegolten sind.</vt:lpstr>
      <vt:lpstr>PowerPoint-Präsentation</vt:lpstr>
      <vt:lpstr>VIII Verzug des Auftraggebers, §§ 642; 643 BGB</vt:lpstr>
      <vt:lpstr>IX Mehrere Vorentwurfs- oder Entwurfs-planungen, § 10 HOAI </vt:lpstr>
      <vt:lpstr>X Projektleitung und  Nachtragsmanagement (best practice)  (wikipedia) Wenn ein Unternehmen nach einer best practice vorgeht, setzt es (…) bewährte und kostengünstige Verfahren (…) und Geschäftsprozesse ein, die es zumindest auf wesentlichen Arbeitsfeldern bekannten Musterbetrieben folgen und selbst zum Musterbetrieb für Dritte werden läßt.  best practice bedeutet, dass ein bestimmtes Vorgehen allgemein als die sinnvollste Alternative anerkannt ist (…). Eine best practice ist lediglich eine unverbindliche Empfehlung, wie in einem bestimmten Fall vorzugehen ist. Sie ist somit flexibler als ein Standard: Bei geänderten Anforderungen oder Bedingungen kann mitunter eine andere Vorgehensweise erfolgversprechender sein. Ändern sich die Anforderungen permanent, so sollte die Bewertung revidiert werden.    Überprüfung der Arbeitsabläufe   Nachtragspotential bei Bestandsprojekten    Nachtragsplanung für die Zukunft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Gerald Süchting</dc:creator>
  <cp:lastModifiedBy>Alexander Schaumann</cp:lastModifiedBy>
  <cp:revision>93</cp:revision>
  <dcterms:created xsi:type="dcterms:W3CDTF">2013-02-13T16:54:49Z</dcterms:created>
  <dcterms:modified xsi:type="dcterms:W3CDTF">2013-03-06T15:51:02Z</dcterms:modified>
</cp:coreProperties>
</file>